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523" r:id="rId2"/>
    <p:sldId id="480" r:id="rId3"/>
    <p:sldId id="495" r:id="rId4"/>
    <p:sldId id="539" r:id="rId5"/>
    <p:sldId id="540" r:id="rId6"/>
    <p:sldId id="387" r:id="rId7"/>
    <p:sldId id="571" r:id="rId8"/>
    <p:sldId id="572" r:id="rId9"/>
    <p:sldId id="573" r:id="rId10"/>
    <p:sldId id="544" r:id="rId11"/>
    <p:sldId id="547" r:id="rId12"/>
    <p:sldId id="546" r:id="rId13"/>
    <p:sldId id="548" r:id="rId14"/>
    <p:sldId id="553" r:id="rId15"/>
    <p:sldId id="554" r:id="rId16"/>
    <p:sldId id="555" r:id="rId17"/>
    <p:sldId id="574" r:id="rId18"/>
    <p:sldId id="542" r:id="rId19"/>
    <p:sldId id="541" r:id="rId20"/>
    <p:sldId id="559" r:id="rId21"/>
    <p:sldId id="560" r:id="rId22"/>
    <p:sldId id="561" r:id="rId23"/>
    <p:sldId id="562" r:id="rId24"/>
    <p:sldId id="563" r:id="rId25"/>
    <p:sldId id="564" r:id="rId26"/>
    <p:sldId id="575" r:id="rId27"/>
    <p:sldId id="565" r:id="rId28"/>
    <p:sldId id="566" r:id="rId29"/>
    <p:sldId id="567" r:id="rId30"/>
    <p:sldId id="568" r:id="rId31"/>
    <p:sldId id="569" r:id="rId32"/>
    <p:sldId id="570" r:id="rId33"/>
    <p:sldId id="52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700"/>
    <a:srgbClr val="ABC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2"/>
    <p:restoredTop sz="65534"/>
  </p:normalViewPr>
  <p:slideViewPr>
    <p:cSldViewPr snapToGrid="0">
      <p:cViewPr varScale="1">
        <p:scale>
          <a:sx n="80" d="100"/>
          <a:sy n="80" d="100"/>
        </p:scale>
        <p:origin x="1264" y="176"/>
      </p:cViewPr>
      <p:guideLst>
        <p:guide pos="3840"/>
        <p:guide orient="horz" pos="216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A00CB-279F-7545-9442-E6A401CF4F1E}" type="datetimeFigureOut">
              <a:rPr kumimoji="1" lang="zh-CN" altLang="en-US" smtClean="0"/>
              <a:t>2023/9/30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2243-93EF-E74E-99BE-05C31982820F}" type="slidenum">
              <a:rPr kumimoji="1" lang="zh-CN" altLang="en-US" smtClean="0"/>
              <a:t>‹#›</a:t>
            </a:fld>
            <a:endParaRPr kumimoji="1" lang="zh-CN" altLang="en-US"/>
          </a:p>
        </p:txBody>
      </p:sp>
    </p:spTree>
    <p:extLst>
      <p:ext uri="{BB962C8B-B14F-4D97-AF65-F5344CB8AC3E}">
        <p14:creationId xmlns:p14="http://schemas.microsoft.com/office/powerpoint/2010/main" val="169542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Good morning, chairs, experts and scholars!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 feel very honored to present our group‘s research results on self-organized mapping for Nano unmanned aerial vehicles here.</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kumimoji="1" lang="zh-CN" altLang="en-US" dirty="0">
              <a:latin typeface="+mn-ea"/>
              <a:cs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1B729-817F-448C-AF52-5327A95694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409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optimize the traditional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by retaining its feature of being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prunable</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optimizing its memory footprint at a single node, which reduces the memory usage of a single tree node by 85.94%. There are three main optimizations as follows: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Since the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uses a memory pool to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preallocate</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memory statically and the sibling</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sɪblɪŋ</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nodes are stored in a contiguous memory space, the child nodes can save storage space by retaining only the index of the first child node.</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Since the node occupancy status is updated in a stepwise hierarchy, unsigned integer</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ɪntɪdʒə</a:t>
            </a:r>
            <a:r>
              <a:rPr lang="en-US" altLang="zh-CN" sz="1800" kern="0" dirty="0">
                <a:solidFill>
                  <a:srgbClr val="A0A0A0"/>
                </a:solidFill>
                <a:effectLst/>
                <a:latin typeface="Gilroy"/>
                <a:ea typeface="宋体" panose="02010600030101010101" pitchFamily="2" charset="-122"/>
                <a:cs typeface="宋体" panose="02010600030101010101" pitchFamily="2" charset="-122"/>
              </a:rPr>
              <a:t>(r)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storage can be used to represent the node occupancy status more efficiently.</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a:t>
            </a:r>
            <a:r>
              <a:rPr lang="zh-CN"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These members can be further compressed and stored in a 16-bit field.</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11</a:t>
            </a:fld>
            <a:endParaRPr kumimoji="1" lang="zh-CN" altLang="en-US"/>
          </a:p>
        </p:txBody>
      </p:sp>
    </p:spTree>
    <p:extLst>
      <p:ext uri="{BB962C8B-B14F-4D97-AF65-F5344CB8AC3E}">
        <p14:creationId xmlns:p14="http://schemas.microsoft.com/office/powerpoint/2010/main" val="123257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0" dirty="0">
                <a:solidFill>
                  <a:srgbClr val="000000"/>
                </a:solidFill>
                <a:effectLst/>
                <a:latin typeface="-webkit-standard"/>
                <a:ea typeface="宋体" panose="02010600030101010101" pitchFamily="2" charset="-122"/>
                <a:cs typeface="宋体" panose="02010600030101010101" pitchFamily="2" charset="-122"/>
              </a:rPr>
              <a:t>Next, let us describe our proposed autonomous exploration algorithm, which is mainly designed and proposed based on the Next Best View theory.</a:t>
            </a: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12</a:t>
            </a:fld>
            <a:endParaRPr lang="zh-CN" altLang="en-US"/>
          </a:p>
        </p:txBody>
      </p:sp>
    </p:spTree>
    <p:extLst>
      <p:ext uri="{BB962C8B-B14F-4D97-AF65-F5344CB8AC3E}">
        <p14:creationId xmlns:p14="http://schemas.microsoft.com/office/powerpoint/2010/main" val="2323692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NBV theory design of autonomous exploration strategy is usually divided into three steps: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Selected the candidate set according to the current coordinates.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 Establish an evaluation function to score different candidate points.</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 Select the optimal candidate point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13</a:t>
            </a:fld>
            <a:endParaRPr kumimoji="1" lang="zh-CN" altLang="en-US"/>
          </a:p>
        </p:txBody>
      </p:sp>
    </p:spTree>
    <p:extLst>
      <p:ext uri="{BB962C8B-B14F-4D97-AF65-F5344CB8AC3E}">
        <p14:creationId xmlns:p14="http://schemas.microsoft.com/office/powerpoint/2010/main" val="160058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shows the evaluation function. We calculate the total profit by taking a weighted sum of information profit and pruning profit, where beta is equal to memory utilization.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information profit depends on the new nodes discovered by LIDAR at the candidate point q.</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pruning profit depends on the number of times that the pruning is triggered by the updated information at the candidate point q.</a:t>
            </a:r>
            <a:br>
              <a:rPr lang="en-US" altLang="zh-CN" sz="1800" kern="0" dirty="0">
                <a:solidFill>
                  <a:srgbClr val="000000"/>
                </a:solidFill>
                <a:effectLst/>
                <a:latin typeface="-webkit-standard"/>
                <a:ea typeface="宋体"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For the specific expression, please refer to our paper.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14</a:t>
            </a:fld>
            <a:endParaRPr kumimoji="1" lang="zh-CN" altLang="en-US"/>
          </a:p>
        </p:txBody>
      </p:sp>
    </p:spTree>
    <p:extLst>
      <p:ext uri="{BB962C8B-B14F-4D97-AF65-F5344CB8AC3E}">
        <p14:creationId xmlns:p14="http://schemas.microsoft.com/office/powerpoint/2010/main" val="3765327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Part 4 mainly introduce the EDGE-ASSISTED OFFLOADING.</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15</a:t>
            </a:fld>
            <a:endParaRPr lang="zh-CN" altLang="en-US"/>
          </a:p>
        </p:txBody>
      </p:sp>
    </p:spTree>
    <p:extLst>
      <p:ext uri="{BB962C8B-B14F-4D97-AF65-F5344CB8AC3E}">
        <p14:creationId xmlns:p14="http://schemas.microsoft.com/office/powerpoint/2010/main" val="246538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overall system consists of two kinds of NAVs, Edge-NAV and Lidar-NAV. The Lidar-NAV send the Mapping Request, which carries the NAV position and measurement, to the Edge NAV to offload the Mapping mission.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Relying on the Exploration Request and Response messages to complete the exploration mission.</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16</a:t>
            </a:fld>
            <a:endParaRPr kumimoji="1" lang="zh-CN" altLang="en-US"/>
          </a:p>
        </p:txBody>
      </p:sp>
    </p:spTree>
    <p:extLst>
      <p:ext uri="{BB962C8B-B14F-4D97-AF65-F5344CB8AC3E}">
        <p14:creationId xmlns:p14="http://schemas.microsoft.com/office/powerpoint/2010/main" val="80797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order to further optimize the communication quality, the following two optimizations are made in this paper:</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Merge duplicate rays to accelerate building map, such as the figure</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Adjust edge-NAV positions dynamically using the artificial potential field (APF) method to guarantee the communication quality of multiple Lidar and Edge NAVs.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17</a:t>
            </a:fld>
            <a:endParaRPr kumimoji="1" lang="zh-CN" altLang="en-US"/>
          </a:p>
        </p:txBody>
      </p:sp>
    </p:spTree>
    <p:extLst>
      <p:ext uri="{BB962C8B-B14F-4D97-AF65-F5344CB8AC3E}">
        <p14:creationId xmlns:p14="http://schemas.microsoft.com/office/powerpoint/2010/main" val="12735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fifth part mainly introduces the experimental part of this paper.</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18</a:t>
            </a:fld>
            <a:endParaRPr lang="zh-CN" altLang="en-US"/>
          </a:p>
        </p:txBody>
      </p:sp>
    </p:spTree>
    <p:extLst>
      <p:ext uri="{BB962C8B-B14F-4D97-AF65-F5344CB8AC3E}">
        <p14:creationId xmlns:p14="http://schemas.microsoft.com/office/powerpoint/2010/main" val="214115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rgbClr val="000000"/>
                </a:solidFill>
                <a:effectLst/>
                <a:latin typeface="-webkit-standard"/>
                <a:ea typeface="宋体" panose="02010600030101010101" pitchFamily="2" charset="-122"/>
                <a:cs typeface="宋体" panose="02010600030101010101" pitchFamily="2" charset="-122"/>
              </a:rPr>
              <a:t>This is the parameter of the NAV used in the experiment of our paper, it can be noticed that its total memory is only 192kb(</a:t>
            </a:r>
            <a:r>
              <a:rPr lang="en-US" altLang="zh-CN" sz="1200" kern="0" dirty="0">
                <a:solidFill>
                  <a:srgbClr val="A0A0A0"/>
                </a:solidFill>
                <a:effectLst/>
                <a:latin typeface="Gilroy"/>
                <a:ea typeface="宋体" panose="02010600030101010101" pitchFamily="2" charset="-122"/>
                <a:cs typeface="宋体" panose="02010600030101010101" pitchFamily="2" charset="-122"/>
              </a:rPr>
              <a:t>/ ˈ</a:t>
            </a:r>
            <a:r>
              <a:rPr lang="en-US" altLang="zh-CN" sz="1200" kern="0" dirty="0" err="1">
                <a:solidFill>
                  <a:srgbClr val="A0A0A0"/>
                </a:solidFill>
                <a:effectLst/>
                <a:latin typeface="Gilroy"/>
                <a:ea typeface="宋体" panose="02010600030101010101" pitchFamily="2" charset="-122"/>
                <a:cs typeface="宋体" panose="02010600030101010101" pitchFamily="2" charset="-122"/>
              </a:rPr>
              <a:t>kɪləbaɪt</a:t>
            </a:r>
            <a:r>
              <a:rPr lang="en-US" altLang="zh-CN" sz="1200" kern="0" dirty="0">
                <a:solidFill>
                  <a:srgbClr val="A0A0A0"/>
                </a:solidFill>
                <a:effectLst/>
                <a:latin typeface="Gilroy"/>
                <a:ea typeface="宋体" panose="02010600030101010101" pitchFamily="2" charset="-122"/>
                <a:cs typeface="宋体" panose="02010600030101010101" pitchFamily="2" charset="-122"/>
              </a:rPr>
              <a:t> /</a:t>
            </a:r>
            <a:r>
              <a:rPr lang="en-US" altLang="zh-CN" sz="1200" kern="0" dirty="0">
                <a:solidFill>
                  <a:srgbClr val="000000"/>
                </a:solidFill>
                <a:effectLst/>
                <a:latin typeface="-webkit-standard"/>
                <a:ea typeface="宋体" panose="02010600030101010101" pitchFamily="2" charset="-122"/>
                <a:cs typeface="宋体" panose="02010600030101010101" pitchFamily="2" charset="-122"/>
              </a:rPr>
              <a:t>). </a:t>
            </a:r>
            <a:r>
              <a:rPr lang="en-US" altLang="zh-CN" sz="12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19</a:t>
            </a:fld>
            <a:endParaRPr kumimoji="1" lang="zh-CN" altLang="en-US"/>
          </a:p>
        </p:txBody>
      </p:sp>
    </p:spTree>
    <p:extLst>
      <p:ext uri="{BB962C8B-B14F-4D97-AF65-F5344CB8AC3E}">
        <p14:creationId xmlns:p14="http://schemas.microsoft.com/office/powerpoint/2010/main" val="3784613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is the introduction of the expansion board and its functions designed in the experiment of this paper: the Multi-ranger deck provides the Lidar ranging function, the Ai-deck provides the edge computation function.</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20</a:t>
            </a:fld>
            <a:endParaRPr kumimoji="1" lang="zh-CN" altLang="en-US"/>
          </a:p>
        </p:txBody>
      </p:sp>
    </p:spTree>
    <p:extLst>
      <p:ext uri="{BB962C8B-B14F-4D97-AF65-F5344CB8AC3E}">
        <p14:creationId xmlns:p14="http://schemas.microsoft.com/office/powerpoint/2010/main" val="216118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1998013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inter-NAV communication is 2.4GHz(</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gigaHertz</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ɡɪɡəhɜːts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the communication between NAV main board and deck has SPI, URAT, I2C(I-squared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skweəd</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-C) and other communication links.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21</a:t>
            </a:fld>
            <a:endParaRPr kumimoji="1" lang="zh-CN" altLang="en-US"/>
          </a:p>
        </p:txBody>
      </p:sp>
    </p:spTree>
    <p:extLst>
      <p:ext uri="{BB962C8B-B14F-4D97-AF65-F5344CB8AC3E}">
        <p14:creationId xmlns:p14="http://schemas.microsoft.com/office/powerpoint/2010/main" val="3023443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This show the map of the experiments in this paper.</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22</a:t>
            </a:fld>
            <a:endParaRPr kumimoji="1" lang="zh-CN" altLang="en-US"/>
          </a:p>
        </p:txBody>
      </p:sp>
    </p:spTree>
    <p:extLst>
      <p:ext uri="{BB962C8B-B14F-4D97-AF65-F5344CB8AC3E}">
        <p14:creationId xmlns:p14="http://schemas.microsoft.com/office/powerpoint/2010/main" val="3665767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Firstly, this shows the simulation results of the single NAV. Fig. (a) (b) (c) gives the map exploration completion at different moments. Figure (d) is the final flight path.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23</a:t>
            </a:fld>
            <a:endParaRPr kumimoji="1" lang="zh-CN" altLang="en-US"/>
          </a:p>
        </p:txBody>
      </p:sp>
    </p:spTree>
    <p:extLst>
      <p:ext uri="{BB962C8B-B14F-4D97-AF65-F5344CB8AC3E}">
        <p14:creationId xmlns:p14="http://schemas.microsoft.com/office/powerpoint/2010/main" val="328477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order to analyze the performance of the exploration strategy proposed in this paper, a comprehensive comparison is made among different exploration strategy. The final results show that the exploration strategy proposed in our paper achieves the optimal exploration completion. What’s more, the exploration efficiency is not sacrificed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sækrɪfaɪst</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24</a:t>
            </a:fld>
            <a:endParaRPr kumimoji="1" lang="zh-CN" altLang="en-US"/>
          </a:p>
        </p:txBody>
      </p:sp>
    </p:spTree>
    <p:extLst>
      <p:ext uri="{BB962C8B-B14F-4D97-AF65-F5344CB8AC3E}">
        <p14:creationId xmlns:p14="http://schemas.microsoft.com/office/powerpoint/2010/main" val="2551249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Next, the effectiveness of single-NAV autonomous exploration is further verified through real experiments. Noted that due to NAV flight safety considerations, the NAV flight altitude needs to be at least 30 centimeters above the ground.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25</a:t>
            </a:fld>
            <a:endParaRPr kumimoji="1" lang="zh-CN" altLang="en-US"/>
          </a:p>
        </p:txBody>
      </p:sp>
    </p:spTree>
    <p:extLst>
      <p:ext uri="{BB962C8B-B14F-4D97-AF65-F5344CB8AC3E}">
        <p14:creationId xmlns:p14="http://schemas.microsoft.com/office/powerpoint/2010/main" val="144252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26</a:t>
            </a:fld>
            <a:endParaRPr kumimoji="1" lang="zh-CN" altLang="en-US"/>
          </a:p>
        </p:txBody>
      </p:sp>
    </p:spTree>
    <p:extLst>
      <p:ext uri="{BB962C8B-B14F-4D97-AF65-F5344CB8AC3E}">
        <p14:creationId xmlns:p14="http://schemas.microsoft.com/office/powerpoint/2010/main" val="2164403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next part is the result of the triple Lidar-NAVs experiment. Figure (a), (b), (c) reflects the whole process of map building, can be found that the multi-NAV quickly completed the whole map outline. Figure (d) is a triple-color map of the final mapping result, whose different colors represent the data built by the different NAVs.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27</a:t>
            </a:fld>
            <a:endParaRPr kumimoji="1" lang="zh-CN" altLang="en-US"/>
          </a:p>
        </p:txBody>
      </p:sp>
    </p:spTree>
    <p:extLst>
      <p:ext uri="{BB962C8B-B14F-4D97-AF65-F5344CB8AC3E}">
        <p14:creationId xmlns:p14="http://schemas.microsoft.com/office/powerpoint/2010/main" val="84073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compare the performance of single NAV and triple NAVs under the same time and the same times of explorations. The performance of triple NAV reaches more than 2 times the effect of single NAV when reaching 90% exploration, which indicates the high effectiveness and efficiency of multi-NAV in exploration and mapping.</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28</a:t>
            </a:fld>
            <a:endParaRPr kumimoji="1" lang="zh-CN" altLang="en-US"/>
          </a:p>
        </p:txBody>
      </p:sp>
    </p:spTree>
    <p:extLst>
      <p:ext uri="{BB962C8B-B14F-4D97-AF65-F5344CB8AC3E}">
        <p14:creationId xmlns:p14="http://schemas.microsoft.com/office/powerpoint/2010/main" val="20937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the real environment, we designed experiments to verify that it is effective for communication quality optimization that dynamic adjustment of Edge-NAV position based on APF method.</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29</a:t>
            </a:fld>
            <a:endParaRPr kumimoji="1" lang="zh-CN" altLang="en-US"/>
          </a:p>
        </p:txBody>
      </p:sp>
    </p:spTree>
    <p:extLst>
      <p:ext uri="{BB962C8B-B14F-4D97-AF65-F5344CB8AC3E}">
        <p14:creationId xmlns:p14="http://schemas.microsoft.com/office/powerpoint/2010/main" val="3189985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Finally, this show the completion of the multi-NAVs building in real experiments. The gray area is known. Due to flight safety considerations, the NAVs flight experiment time is only 30s.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30</a:t>
            </a:fld>
            <a:endParaRPr kumimoji="1" lang="zh-CN" altLang="en-US"/>
          </a:p>
        </p:txBody>
      </p:sp>
    </p:spTree>
    <p:extLst>
      <p:ext uri="{BB962C8B-B14F-4D97-AF65-F5344CB8AC3E}">
        <p14:creationId xmlns:p14="http://schemas.microsoft.com/office/powerpoint/2010/main" val="109120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Traditional 3D modeling methods often require expensive equipment and human intervention, which limits their application in narrow and confined spaces. However, autonomous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ɔ</a:t>
            </a:r>
            <a:r>
              <a:rPr lang="en-US" altLang="zh-CN" sz="1800" kern="0" dirty="0">
                <a:solidFill>
                  <a:srgbClr val="A0A0A0"/>
                </a:solidFill>
                <a:effectLst/>
                <a:latin typeface="Gilroy"/>
                <a:ea typeface="宋体" panose="02010600030101010101" pitchFamily="2" charset="-122"/>
                <a:cs typeface="宋体" panose="02010600030101010101" pitchFamily="2" charset="-122"/>
              </a:rPr>
              <a:t>ːˈ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tɒnəməs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exploration flights using heterogeneous</a:t>
            </a:r>
            <a:r>
              <a:rPr lang="en-US" altLang="zh-CN" sz="18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ˌ</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hetərəˈdʒiːniəs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(NAVs) offer promising solutions for 3D modeling in such challenging environments.</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br>
              <a:rPr lang="en-US" altLang="zh-CN" sz="1800" kern="0" dirty="0">
                <a:solidFill>
                  <a:srgbClr val="000000"/>
                </a:solidFill>
                <a:effectLst/>
                <a:latin typeface="宋体" panose="02010600030101010101" pitchFamily="2" charset="-122"/>
                <a:cs typeface="宋体" panose="02010600030101010101" pitchFamily="2" charset="-122"/>
              </a:rPr>
            </a:b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4</a:t>
            </a:fld>
            <a:endParaRPr kumimoji="1" lang="zh-CN" altLang="en-US"/>
          </a:p>
        </p:txBody>
      </p:sp>
    </p:spTree>
    <p:extLst>
      <p:ext uri="{BB962C8B-B14F-4D97-AF65-F5344CB8AC3E}">
        <p14:creationId xmlns:p14="http://schemas.microsoft.com/office/powerpoint/2010/main" val="385723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31</a:t>
            </a:fld>
            <a:endParaRPr lang="zh-CN" altLang="en-US"/>
          </a:p>
        </p:txBody>
      </p:sp>
    </p:spTree>
    <p:extLst>
      <p:ext uri="{BB962C8B-B14F-4D97-AF65-F5344CB8AC3E}">
        <p14:creationId xmlns:p14="http://schemas.microsoft.com/office/powerpoint/2010/main" val="2922911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To sum up, we propose a cooperative NAV system using heterogeneous NAVs for autonomous mapping in unknown and confined environments. The main tasks are as follows: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propose an improved map model: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propose the active exploration strategy, which improves memory usage efficiency while ensuring exploration efficiency.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design an efficient computing offloading strategy.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Ø"/>
              <a:tabLst>
                <a:tab pos="457200" algn="l"/>
              </a:tabLst>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We have conducted a large number of simulations and real experiments to verify the robustness and effectiveness of the system.</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32</a:t>
            </a:fld>
            <a:endParaRPr kumimoji="1" lang="zh-CN" altLang="en-US"/>
          </a:p>
        </p:txBody>
      </p:sp>
    </p:spTree>
    <p:extLst>
      <p:ext uri="{BB962C8B-B14F-4D97-AF65-F5344CB8AC3E}">
        <p14:creationId xmlns:p14="http://schemas.microsoft.com/office/powerpoint/2010/main" val="3481874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Thank you for your listening.</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If you have any questions or need further information, please feel free to ask.</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33</a:t>
            </a:fld>
            <a:endParaRPr lang="zh-CN" altLang="en-US"/>
          </a:p>
        </p:txBody>
      </p:sp>
    </p:spTree>
    <p:extLst>
      <p:ext uri="{BB962C8B-B14F-4D97-AF65-F5344CB8AC3E}">
        <p14:creationId xmlns:p14="http://schemas.microsoft.com/office/powerpoint/2010/main" val="61165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Autonomous mapping with NAVs offers three main advantages: easy deployment, high agility</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əˈdʒɪləti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high mobility</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məʊˈbɪləti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5</a:t>
            </a:fld>
            <a:endParaRPr kumimoji="1" lang="zh-CN" altLang="en-US"/>
          </a:p>
        </p:txBody>
      </p:sp>
    </p:spTree>
    <p:extLst>
      <p:ext uri="{BB962C8B-B14F-4D97-AF65-F5344CB8AC3E}">
        <p14:creationId xmlns:p14="http://schemas.microsoft.com/office/powerpoint/2010/main" val="742785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The small size and low cost of NAV provide several advantages that make it suitable for navigation in confined</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kənˈfaɪnd</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complex</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kɒmpleks</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environments with low risk of accidents. However, NAVs also face several limitations, mainly related to limited sensor performance, low computing and storage capacity</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kəˈpæsəti</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and limited battery/</a:t>
            </a:r>
            <a:r>
              <a:rPr lang="en" altLang="zh-CN" sz="2800" b="0" i="0" dirty="0">
                <a:solidFill>
                  <a:srgbClr val="626469"/>
                </a:solidFill>
                <a:effectLst/>
                <a:latin typeface="Gilroy"/>
              </a:rPr>
              <a:t>ˈ</a:t>
            </a:r>
            <a:r>
              <a:rPr lang="en" altLang="zh-CN" sz="2800" b="0" i="0" dirty="0" err="1">
                <a:solidFill>
                  <a:srgbClr val="626469"/>
                </a:solidFill>
                <a:effectLst/>
                <a:latin typeface="Gilroy"/>
              </a:rPr>
              <a:t>bætəri</a:t>
            </a:r>
            <a:r>
              <a:rPr lang="en" altLang="zh-CN" sz="2800" b="0" i="0" dirty="0">
                <a:solidFill>
                  <a:srgbClr val="626469"/>
                </a:solidFill>
                <a:effectLst/>
                <a:latin typeface="Gilroy"/>
              </a:rPr>
              <a:t>/</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life.</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a:t>
            </a:fld>
            <a:endParaRPr lang="zh-CN" altLang="en-US"/>
          </a:p>
        </p:txBody>
      </p:sp>
    </p:spTree>
    <p:extLst>
      <p:ext uri="{BB962C8B-B14F-4D97-AF65-F5344CB8AC3E}">
        <p14:creationId xmlns:p14="http://schemas.microsoft.com/office/powerpoint/2010/main" val="21264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So, the challenges faced in NAV mapping are as follows :</a:t>
            </a:r>
            <a:br>
              <a:rPr lang="en-US" altLang="zh-CN" sz="1800" kern="0" dirty="0">
                <a:solidFill>
                  <a:srgbClr val="000000"/>
                </a:solidFill>
                <a:effectLst/>
                <a:latin typeface="宋体" panose="02010600030101010101" pitchFamily="2" charset="-122"/>
                <a:ea typeface="DengXian" panose="02010600030101010101" pitchFamily="2" charset="-122"/>
                <a:cs typeface="宋体" panose="02010600030101010101" pitchFamily="2" charset="-122"/>
              </a:rPr>
            </a:b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1. Lack of appropriate map model. Classical map models such as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aim to optimize the memory space, which still consumes a large amount of memory, and is insufficient</a:t>
            </a:r>
            <a:r>
              <a:rPr lang="en-US" altLang="zh-CN" sz="1800" u="sng"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ˌ</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ɪnsəˈfɪʃ</a:t>
            </a:r>
            <a:r>
              <a:rPr lang="en-US" altLang="zh-CN" sz="1800" kern="0" dirty="0">
                <a:solidFill>
                  <a:srgbClr val="A0A0A0"/>
                </a:solidFill>
                <a:effectLst/>
                <a:latin typeface="Gilroy"/>
                <a:ea typeface="宋体" panose="02010600030101010101" pitchFamily="2" charset="-122"/>
                <a:cs typeface="宋体" panose="02010600030101010101" pitchFamily="2" charset="-122"/>
              </a:rPr>
              <a:t>(</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ə</a:t>
            </a:r>
            <a:r>
              <a:rPr lang="en-US" altLang="zh-CN" sz="1800" kern="0" dirty="0">
                <a:solidFill>
                  <a:srgbClr val="A0A0A0"/>
                </a:solidFill>
                <a:effectLst/>
                <a:latin typeface="Gilroy"/>
                <a:ea typeface="宋体" panose="02010600030101010101" pitchFamily="2" charset="-122"/>
                <a:cs typeface="宋体" panose="02010600030101010101" pitchFamily="2" charset="-122"/>
              </a:rPr>
              <a:t>)</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nt</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to support map storage. </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7</a:t>
            </a:fld>
            <a:endParaRPr kumimoji="1" lang="zh-CN" altLang="en-US"/>
          </a:p>
        </p:txBody>
      </p:sp>
    </p:spTree>
    <p:extLst>
      <p:ext uri="{BB962C8B-B14F-4D97-AF65-F5344CB8AC3E}">
        <p14:creationId xmlns:p14="http://schemas.microsoft.com/office/powerpoint/2010/main" val="376007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2.Lack of suitable navigation strategies. The current active exploration strategy pays more attention to the information profit and exploration efficiency, without considering the memory pressure and map model features, such as the pruning</a:t>
            </a:r>
            <a:r>
              <a:rPr lang="en-US" altLang="zh-CN" sz="1800" kern="1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pruːnɪŋ</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operation of the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en-US" altLang="zh-CN" sz="1800" b="1" kern="0" dirty="0">
                <a:solidFill>
                  <a:srgbClr val="FF0000"/>
                </a:solidFill>
                <a:effectLst/>
                <a:latin typeface="-webkit-standard"/>
                <a:ea typeface="宋体" panose="02010600030101010101" pitchFamily="2" charset="-122"/>
                <a:cs typeface="宋体" panose="02010600030101010101" pitchFamily="2" charset="-122"/>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8</a:t>
            </a:fld>
            <a:endParaRPr kumimoji="1" lang="zh-CN" altLang="en-US"/>
          </a:p>
        </p:txBody>
      </p:sp>
    </p:spTree>
    <p:extLst>
      <p:ext uri="{BB962C8B-B14F-4D97-AF65-F5344CB8AC3E}">
        <p14:creationId xmlns:p14="http://schemas.microsoft.com/office/powerpoint/2010/main" val="17414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3. Lack of a cooperative framework for heterogeneous NAVs. The performance of a single NAV is always limited. Therefore, effective cooperation between NAV is required to build 3D maps of larger areas</a:t>
            </a:r>
            <a:r>
              <a:rPr lang="en-US" altLang="zh-CN" sz="1800" dirty="0">
                <a:solidFill>
                  <a:srgbClr val="A0A0A0"/>
                </a:solidFill>
                <a:effectLst/>
                <a:latin typeface="Gilroy"/>
                <a:ea typeface="DengXian" panose="02010600030101010101" pitchFamily="2" charset="-122"/>
                <a:cs typeface="Times New Roman" panose="02020603050405020304" pitchFamily="18" charset="0"/>
              </a:rPr>
              <a:t> </a:t>
            </a:r>
            <a:r>
              <a:rPr lang="en-US" altLang="zh-CN" sz="1800" kern="0" dirty="0">
                <a:solidFill>
                  <a:srgbClr val="A0A0A0"/>
                </a:solidFill>
                <a:effectLst/>
                <a:latin typeface="Gilroy"/>
                <a:ea typeface="宋体" panose="02010600030101010101" pitchFamily="2" charset="-122"/>
                <a:cs typeface="宋体" panose="02010600030101010101" pitchFamily="2" charset="-122"/>
              </a:rPr>
              <a:t>/ ˈ</a:t>
            </a:r>
            <a:r>
              <a:rPr lang="en-US" altLang="zh-CN" sz="1800" kern="0" dirty="0" err="1">
                <a:solidFill>
                  <a:srgbClr val="A0A0A0"/>
                </a:solidFill>
                <a:effectLst/>
                <a:latin typeface="Gilroy"/>
                <a:ea typeface="宋体" panose="02010600030101010101" pitchFamily="2" charset="-122"/>
                <a:cs typeface="宋体" panose="02010600030101010101" pitchFamily="2" charset="-122"/>
              </a:rPr>
              <a:t>eəriəz</a:t>
            </a:r>
            <a:r>
              <a:rPr lang="en-US" altLang="zh-CN" sz="1800" kern="0" dirty="0">
                <a:solidFill>
                  <a:srgbClr val="A0A0A0"/>
                </a:solidFill>
                <a:effectLst/>
                <a:latin typeface="Gilroy"/>
                <a:ea typeface="宋体" panose="02010600030101010101" pitchFamily="2" charset="-122"/>
                <a:cs typeface="宋体" panose="02010600030101010101" pitchFamily="2" charset="-122"/>
              </a:rPr>
              <a:t> /</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To achieve this goal, a heterogeneous NAV cooperation framework is crucial. </a:t>
            </a:r>
          </a:p>
          <a:p>
            <a:endParaRPr kumimoji="1" lang="en-US" altLang="zh-CN" sz="1800" kern="0" dirty="0">
              <a:solidFill>
                <a:srgbClr val="000000"/>
              </a:solidFill>
              <a:effectLst/>
              <a:latin typeface="-webkit-standard"/>
              <a:ea typeface="宋体" panose="02010600030101010101" pitchFamily="2" charset="-122"/>
            </a:endParaRPr>
          </a:p>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In our study, we address these challenges by proposing a new framework for mapping using autonomous NAV exploration in narrow and confined environments. </a:t>
            </a:r>
            <a:endParaRPr kumimoji="1" lang="zh-CN" altLang="en-US" dirty="0"/>
          </a:p>
        </p:txBody>
      </p:sp>
      <p:sp>
        <p:nvSpPr>
          <p:cNvPr id="4" name="灯片编号占位符 3"/>
          <p:cNvSpPr>
            <a:spLocks noGrp="1"/>
          </p:cNvSpPr>
          <p:nvPr>
            <p:ph type="sldNum" sz="quarter" idx="5"/>
          </p:nvPr>
        </p:nvSpPr>
        <p:spPr/>
        <p:txBody>
          <a:bodyPr/>
          <a:lstStyle/>
          <a:p>
            <a:fld id="{22A62243-93EF-E74E-99BE-05C31982820F}" type="slidenum">
              <a:rPr kumimoji="1" lang="zh-CN" altLang="en-US" smtClean="0"/>
              <a:t>9</a:t>
            </a:fld>
            <a:endParaRPr kumimoji="1" lang="zh-CN" altLang="en-US"/>
          </a:p>
        </p:txBody>
      </p:sp>
    </p:spTree>
    <p:extLst>
      <p:ext uri="{BB962C8B-B14F-4D97-AF65-F5344CB8AC3E}">
        <p14:creationId xmlns:p14="http://schemas.microsoft.com/office/powerpoint/2010/main" val="384343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solidFill>
                  <a:srgbClr val="000000"/>
                </a:solidFill>
                <a:effectLst/>
                <a:latin typeface="-webkit-standard"/>
                <a:ea typeface="宋体" panose="02010600030101010101" pitchFamily="2" charset="-122"/>
                <a:cs typeface="宋体" panose="02010600030101010101" pitchFamily="2" charset="-122"/>
              </a:rPr>
              <a:t>First, let’s briefly introduce our optimization of the traditional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 model, which named </a:t>
            </a:r>
            <a:r>
              <a:rPr lang="en-US" altLang="zh-CN" sz="1800" kern="0" dirty="0" err="1">
                <a:solidFill>
                  <a:srgbClr val="000000"/>
                </a:solidFill>
                <a:effectLst/>
                <a:latin typeface="-webkit-standard"/>
                <a:ea typeface="宋体" panose="02010600030101010101" pitchFamily="2" charset="-122"/>
                <a:cs typeface="宋体" panose="02010600030101010101" pitchFamily="2" charset="-122"/>
              </a:rPr>
              <a:t>TinyOctoMap</a:t>
            </a:r>
            <a:r>
              <a:rPr lang="en-US" altLang="zh-CN" sz="1800" kern="0" dirty="0">
                <a:solidFill>
                  <a:srgbClr val="000000"/>
                </a:solidFill>
                <a:effectLst/>
                <a:latin typeface="-webkit-standard"/>
                <a:ea typeface="宋体" panose="02010600030101010101" pitchFamily="2" charset="-122"/>
                <a:cs typeface="宋体" panose="02010600030101010101" pitchFamily="2" charset="-122"/>
              </a:rPr>
              <a: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10</a:t>
            </a:fld>
            <a:endParaRPr lang="zh-CN" altLang="en-US"/>
          </a:p>
        </p:txBody>
      </p:sp>
    </p:spTree>
    <p:extLst>
      <p:ext uri="{BB962C8B-B14F-4D97-AF65-F5344CB8AC3E}">
        <p14:creationId xmlns:p14="http://schemas.microsoft.com/office/powerpoint/2010/main" val="3734921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幻灯片1">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accent6"/>
              </a:solidFill>
              <a:latin typeface="Helvetica Regular" pitchFamily="2" charset="0"/>
            </a:endParaRPr>
          </a:p>
        </p:txBody>
      </p:sp>
      <p:pic>
        <p:nvPicPr>
          <p:cNvPr id="4" name="图片 3">
            <a:extLst>
              <a:ext uri="{FF2B5EF4-FFF2-40B4-BE49-F238E27FC236}">
                <a16:creationId xmlns:a16="http://schemas.microsoft.com/office/drawing/2014/main" id="{8EAB9554-0968-7F4C-B17C-055427BAAC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extLst>
      <p:ext uri="{BB962C8B-B14F-4D97-AF65-F5344CB8AC3E}">
        <p14:creationId xmlns:p14="http://schemas.microsoft.com/office/powerpoint/2010/main" val="413503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9522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pic>
        <p:nvPicPr>
          <p:cNvPr id="6" name="图片 5">
            <a:extLst>
              <a:ext uri="{FF2B5EF4-FFF2-40B4-BE49-F238E27FC236}">
                <a16:creationId xmlns:a16="http://schemas.microsoft.com/office/drawing/2014/main" id="{E6BEB427-D252-4942-9F34-301C642191A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a:extLst>
              <a:ext uri="{FF2B5EF4-FFF2-40B4-BE49-F238E27FC236}">
                <a16:creationId xmlns:a16="http://schemas.microsoft.com/office/drawing/2014/main" id="{17358D7B-1DA9-9E4B-AFF1-9A13B20D43F0}"/>
              </a:ext>
            </a:extLst>
          </p:cNvPr>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a:extLst>
              <a:ext uri="{FF2B5EF4-FFF2-40B4-BE49-F238E27FC236}">
                <a16:creationId xmlns:a16="http://schemas.microsoft.com/office/drawing/2014/main" id="{ACA3C166-80E6-1B4A-AD5B-C8D47456872F}"/>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i="0">
                <a:solidFill>
                  <a:schemeClr val="accent1"/>
                </a:solidFill>
                <a:latin typeface="Helvetica" pitchFamily="2" charset="0"/>
                <a:cs typeface="Arial" panose="020B0604020202020204" pitchFamily="34"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13" name="日期占位符 12">
            <a:extLst>
              <a:ext uri="{FF2B5EF4-FFF2-40B4-BE49-F238E27FC236}">
                <a16:creationId xmlns:a16="http://schemas.microsoft.com/office/drawing/2014/main" id="{4B77A5BA-0111-5844-9F86-5926B121D3FB}"/>
              </a:ext>
            </a:extLst>
          </p:cNvPr>
          <p:cNvSpPr>
            <a:spLocks noGrp="1"/>
          </p:cNvSpPr>
          <p:nvPr>
            <p:ph type="dt" sz="half" idx="10"/>
          </p:nvPr>
        </p:nvSpPr>
        <p:spPr/>
        <p:txBody>
          <a:bodyPr/>
          <a:lstStyle/>
          <a:p>
            <a:endParaRPr lang="zh-CN" altLang="en-US"/>
          </a:p>
        </p:txBody>
      </p:sp>
      <p:sp>
        <p:nvSpPr>
          <p:cNvPr id="14" name="页脚占位符 13">
            <a:extLst>
              <a:ext uri="{FF2B5EF4-FFF2-40B4-BE49-F238E27FC236}">
                <a16:creationId xmlns:a16="http://schemas.microsoft.com/office/drawing/2014/main" id="{44B829B2-7BD2-9948-8F21-7182730A06BA}"/>
              </a:ext>
            </a:extLst>
          </p:cNvPr>
          <p:cNvSpPr>
            <a:spLocks noGrp="1"/>
          </p:cNvSpPr>
          <p:nvPr>
            <p:ph type="ftr" sz="quarter" idx="11"/>
          </p:nvPr>
        </p:nvSpPr>
        <p:spPr/>
        <p:txBody>
          <a:bodyPr/>
          <a:lstStyle/>
          <a:p>
            <a:endParaRPr lang="zh-CN" altLang="en-US" dirty="0"/>
          </a:p>
        </p:txBody>
      </p:sp>
      <p:sp>
        <p:nvSpPr>
          <p:cNvPr id="15" name="灯片编号占位符 14">
            <a:extLst>
              <a:ext uri="{FF2B5EF4-FFF2-40B4-BE49-F238E27FC236}">
                <a16:creationId xmlns:a16="http://schemas.microsoft.com/office/drawing/2014/main" id="{6280651B-EA0A-1E41-B81D-87E3C43E66B9}"/>
              </a:ext>
            </a:extLst>
          </p:cNvPr>
          <p:cNvSpPr>
            <a:spLocks noGrp="1"/>
          </p:cNvSpPr>
          <p:nvPr>
            <p:ph type="sldNum" sz="quarter" idx="12"/>
          </p:nvPr>
        </p:nvSpPr>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Tree>
    <p:extLst>
      <p:ext uri="{BB962C8B-B14F-4D97-AF65-F5344CB8AC3E}">
        <p14:creationId xmlns:p14="http://schemas.microsoft.com/office/powerpoint/2010/main" val="2241022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A32A9019-0CBC-4C4A-90F0-2676ED9FCD3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1D06DB6D-BC70-544C-8EA4-3A3874C968F6}"/>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4033337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F01A7288-9F85-304B-887D-2D1E13D7A252}"/>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DE14FD2D-7810-B34E-8AFB-9A17BDEA7011}"/>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3328907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Helvetica Regular" pitchFamily="2" charset="0"/>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a:extLst>
              <a:ext uri="{FF2B5EF4-FFF2-40B4-BE49-F238E27FC236}">
                <a16:creationId xmlns:a16="http://schemas.microsoft.com/office/drawing/2014/main" id="{68876A75-1BD3-9D4E-9D34-C6453E6DC7DB}"/>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48222E54-5ACA-6D4B-9A58-9B51C83B622D}"/>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952831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a:extLst>
              <a:ext uri="{FF2B5EF4-FFF2-40B4-BE49-F238E27FC236}">
                <a16:creationId xmlns:a16="http://schemas.microsoft.com/office/drawing/2014/main" id="{EC81340F-C45F-6B4F-9864-73BF32BA909D}"/>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a:extLst>
              <a:ext uri="{FF2B5EF4-FFF2-40B4-BE49-F238E27FC236}">
                <a16:creationId xmlns:a16="http://schemas.microsoft.com/office/drawing/2014/main" id="{31D45924-509B-5D4C-A99D-FF1FB6F34BEF}"/>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2976959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a:extLst>
              <a:ext uri="{FF2B5EF4-FFF2-40B4-BE49-F238E27FC236}">
                <a16:creationId xmlns:a16="http://schemas.microsoft.com/office/drawing/2014/main" id="{B3A067A2-39E8-0940-8B54-688BC270D1DC}"/>
              </a:ext>
            </a:extLst>
          </p:cNvPr>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a:extLst>
              <a:ext uri="{FF2B5EF4-FFF2-40B4-BE49-F238E27FC236}">
                <a16:creationId xmlns:a16="http://schemas.microsoft.com/office/drawing/2014/main" id="{7D982EDC-1B4A-034E-9CE9-9172DBAF4898}"/>
              </a:ext>
            </a:extLst>
          </p:cNvPr>
          <p:cNvPicPr>
            <a:picLocks noChangeAspect="1"/>
          </p:cNvPicPr>
          <p:nvPr userDrawn="1"/>
        </p:nvPicPr>
        <p:blipFill>
          <a:blip r:embed="rId3"/>
          <a:stretch>
            <a:fillRect/>
          </a:stretch>
        </p:blipFill>
        <p:spPr>
          <a:xfrm>
            <a:off x="9966201" y="381027"/>
            <a:ext cx="1552699" cy="494974"/>
          </a:xfrm>
          <a:prstGeom prst="rect">
            <a:avLst/>
          </a:prstGeom>
        </p:spPr>
      </p:pic>
    </p:spTree>
    <p:extLst>
      <p:ext uri="{BB962C8B-B14F-4D97-AF65-F5344CB8AC3E}">
        <p14:creationId xmlns:p14="http://schemas.microsoft.com/office/powerpoint/2010/main" val="1579753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366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结束页 幻灯片">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b="1">
                <a:solidFill>
                  <a:schemeClr val="accent1"/>
                </a:solidFill>
                <a:latin typeface="Helvetica" pitchFamily="2" charset="0"/>
              </a:defRPr>
            </a:lvl1pPr>
          </a:lstStyle>
          <a:p>
            <a:pPr lvl="0"/>
            <a:r>
              <a:rPr lang="en-US" altLang="zh-CN" dirty="0"/>
              <a:t>Here</a:t>
            </a:r>
            <a:r>
              <a:rPr lang="zh-CN" altLang="en-US" dirty="0"/>
              <a:t> </a:t>
            </a:r>
            <a:r>
              <a:rPr lang="en-US" altLang="zh-CN" dirty="0"/>
              <a:t>is</a:t>
            </a:r>
            <a:r>
              <a:rPr lang="zh-CN" altLang="en-US" dirty="0"/>
              <a:t> </a:t>
            </a:r>
            <a:r>
              <a:rPr lang="en-US" altLang="zh-CN" dirty="0"/>
              <a:t>text</a:t>
            </a:r>
            <a:r>
              <a:rPr lang="zh-CN" altLang="en-US" dirty="0"/>
              <a:t> </a:t>
            </a:r>
            <a:endParaRPr lang="en-US" altLang="zh-CN" dirty="0"/>
          </a:p>
          <a:p>
            <a:pPr lvl="0"/>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388014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Tree>
    <p:extLst>
      <p:ext uri="{BB962C8B-B14F-4D97-AF65-F5344CB8AC3E}">
        <p14:creationId xmlns:p14="http://schemas.microsoft.com/office/powerpoint/2010/main" val="207860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版式">
    <p:spTree>
      <p:nvGrpSpPr>
        <p:cNvPr id="1" name=""/>
        <p:cNvGrpSpPr/>
        <p:nvPr/>
      </p:nvGrpSpPr>
      <p:grpSpPr>
        <a:xfrm>
          <a:off x="0" y="0"/>
          <a:ext cx="0" cy="0"/>
          <a:chOff x="0" y="0"/>
          <a:chExt cx="0" cy="0"/>
        </a:xfrm>
      </p:grpSpPr>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4781377" y="483991"/>
            <a:ext cx="2629246" cy="908262"/>
          </a:xfrm>
          <a:prstGeom prst="rect">
            <a:avLst/>
          </a:prstGeom>
          <a:noFill/>
        </p:spPr>
        <p:txBody>
          <a:bodyPr wrap="none" rtlCol="0">
            <a:spAutoFit/>
          </a:bodyPr>
          <a:lstStyle/>
          <a:p>
            <a:pPr>
              <a:lnSpc>
                <a:spcPct val="130000"/>
              </a:lnSpc>
            </a:pPr>
            <a:r>
              <a:rPr lang="en-US" altLang="zh-CN" sz="4400" b="1" i="0" dirty="0">
                <a:solidFill>
                  <a:schemeClr val="bg1"/>
                </a:solidFill>
                <a:latin typeface="Helvetica" pitchFamily="2" charset="0"/>
                <a:cs typeface="Arial" panose="020B0604020202020204" pitchFamily="34" charset="0"/>
                <a:sym typeface="+mn-lt"/>
              </a:rPr>
              <a:t>Contents</a:t>
            </a:r>
            <a:endParaRPr lang="zh-CN" altLang="en-US" sz="4400" b="1" i="0" dirty="0">
              <a:solidFill>
                <a:schemeClr val="bg1"/>
              </a:solidFill>
              <a:latin typeface="Helvetica" pitchFamily="2" charset="0"/>
              <a:cs typeface="Arial" panose="020B0604020202020204" pitchFamily="34" charset="0"/>
              <a:sym typeface="+mn-lt"/>
            </a:endParaRP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pic>
        <p:nvPicPr>
          <p:cNvPr id="89" name="图片 88">
            <a:extLst>
              <a:ext uri="{FF2B5EF4-FFF2-40B4-BE49-F238E27FC236}">
                <a16:creationId xmlns:a16="http://schemas.microsoft.com/office/drawing/2014/main" id="{CF32DCCF-D109-144D-93EF-7A463349CB65}"/>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8999" y="0"/>
            <a:ext cx="6858000" cy="6858000"/>
          </a:xfrm>
          <a:prstGeom prst="rect">
            <a:avLst/>
          </a:prstGeom>
        </p:spPr>
      </p:pic>
      <p:pic>
        <p:nvPicPr>
          <p:cNvPr id="90" name="图片 89">
            <a:extLst>
              <a:ext uri="{FF2B5EF4-FFF2-40B4-BE49-F238E27FC236}">
                <a16:creationId xmlns:a16="http://schemas.microsoft.com/office/drawing/2014/main" id="{D607238F-89BF-434F-A2F2-C5D1BB90B631}"/>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extLst>
      <p:ext uri="{BB962C8B-B14F-4D97-AF65-F5344CB8AC3E}">
        <p14:creationId xmlns:p14="http://schemas.microsoft.com/office/powerpoint/2010/main" val="308387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68195" cy="769441"/>
          </a:xfrm>
          <a:prstGeom prst="rect">
            <a:avLst/>
          </a:prstGeom>
          <a:noFill/>
        </p:spPr>
        <p:txBody>
          <a:bodyPr wrap="none" rtlCol="0">
            <a:spAutoFit/>
          </a:bodyPr>
          <a:lstStyle/>
          <a:p>
            <a:pPr algn="ctr"/>
            <a:r>
              <a:rPr lang="en-US" altLang="zh-CN" sz="4400" b="1" i="0" dirty="0">
                <a:solidFill>
                  <a:schemeClr val="bg1"/>
                </a:solidFill>
                <a:latin typeface="Helvetica" pitchFamily="2" charset="0"/>
                <a:cs typeface="Arial" panose="020B0604020202020204" pitchFamily="34" charset="0"/>
              </a:rPr>
              <a:t>Part 01</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3200"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70756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02</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hasCustomPrompt="1"/>
          </p:nvPr>
        </p:nvSpPr>
        <p:spPr>
          <a:xfrm>
            <a:off x="4098000" y="3959372"/>
            <a:ext cx="3996000" cy="914400"/>
          </a:xfrm>
        </p:spPr>
        <p:txBody>
          <a:bodyPr anchor="ctr" anchorCtr="0"/>
          <a:lstStyle>
            <a:lvl1pPr marL="0" indent="0" algn="ctr">
              <a:buNone/>
              <a:defRPr b="1">
                <a:solidFill>
                  <a:schemeClr val="bg1"/>
                </a:solidFill>
                <a:latin typeface="Helvetica" pitchFamily="2" charset="0"/>
              </a:defRPr>
            </a:lvl1pPr>
            <a:lvl3pPr marL="914400" indent="0">
              <a:buNone/>
              <a:defRPr/>
            </a:lvl3pPr>
          </a:lstStyle>
          <a:p>
            <a:pPr lvl="0"/>
            <a:r>
              <a:rPr lang="en-US" altLang="zh-CN" dirty="0"/>
              <a:t>Edit Here</a:t>
            </a:r>
            <a:endParaRPr lang="zh-CN" altLang="en-US" dirty="0"/>
          </a:p>
        </p:txBody>
      </p:sp>
    </p:spTree>
    <p:extLst>
      <p:ext uri="{BB962C8B-B14F-4D97-AF65-F5344CB8AC3E}">
        <p14:creationId xmlns:p14="http://schemas.microsoft.com/office/powerpoint/2010/main" val="151694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03</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vl2pPr marL="457200" indent="0">
              <a:buNone/>
              <a:defRPr/>
            </a:lvl2pPr>
          </a:lstStyle>
          <a:p>
            <a:pPr lvl="0"/>
            <a:r>
              <a:rPr lang="en-US" altLang="zh-CN" dirty="0"/>
              <a:t>Edit Here</a:t>
            </a:r>
            <a:endParaRPr lang="zh-CN" altLang="en-US" dirty="0"/>
          </a:p>
        </p:txBody>
      </p:sp>
    </p:spTree>
    <p:extLst>
      <p:ext uri="{BB962C8B-B14F-4D97-AF65-F5344CB8AC3E}">
        <p14:creationId xmlns:p14="http://schemas.microsoft.com/office/powerpoint/2010/main" val="426592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04</a:t>
            </a:r>
            <a:endParaRPr lang="zh-CN" altLang="en-US" sz="4400" b="1" i="0" dirty="0">
              <a:solidFill>
                <a:schemeClr val="bg1"/>
              </a:solidFill>
              <a:latin typeface="Helvetica" pitchFamily="2" charset="0"/>
              <a:cs typeface="Arial" panose="020B0604020202020204"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19176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05</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37935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20204" pitchFamily="34" charset="0"/>
              </a:rPr>
              <a:t>Part 06</a:t>
            </a:r>
            <a:endParaRPr lang="zh-CN" altLang="en-US" sz="4400" b="1" i="0" dirty="0">
              <a:solidFill>
                <a:schemeClr val="bg1"/>
              </a:solidFill>
              <a:latin typeface="Helvetica" pitchFamily="2" charset="0"/>
              <a:cs typeface="Arial" panose="020B0604020202020204"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hasCustomPrompt="1"/>
          </p:nvPr>
        </p:nvSpPr>
        <p:spPr>
          <a:xfrm>
            <a:off x="4098000" y="3966909"/>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extLst>
      <p:ext uri="{BB962C8B-B14F-4D97-AF65-F5344CB8AC3E}">
        <p14:creationId xmlns:p14="http://schemas.microsoft.com/office/powerpoint/2010/main" val="363419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目录页-长标题">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54" name="矩形 53">
            <a:extLst>
              <a:ext uri="{FF2B5EF4-FFF2-40B4-BE49-F238E27FC236}">
                <a16:creationId xmlns:a16="http://schemas.microsoft.com/office/drawing/2014/main" id="{B958D3BC-E7F4-4914-8CAC-14D6BF0FFFB3}"/>
              </a:ext>
            </a:extLst>
          </p:cNvPr>
          <p:cNvSpPr/>
          <p:nvPr/>
        </p:nvSpPr>
        <p:spPr>
          <a:xfrm>
            <a:off x="140677" y="3106616"/>
            <a:ext cx="2520462" cy="1066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itchFamily="2" charset="0"/>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50" name="文本框 49">
            <a:extLst>
              <a:ext uri="{FF2B5EF4-FFF2-40B4-BE49-F238E27FC236}">
                <a16:creationId xmlns:a16="http://schemas.microsoft.com/office/drawing/2014/main" id="{9B3BEEB7-FA72-410F-B92D-7D208F847B83}"/>
              </a:ext>
            </a:extLst>
          </p:cNvPr>
          <p:cNvSpPr txBox="1"/>
          <p:nvPr/>
        </p:nvSpPr>
        <p:spPr>
          <a:xfrm>
            <a:off x="23448" y="2848709"/>
            <a:ext cx="2782509" cy="1574934"/>
          </a:xfrm>
          <a:prstGeom prst="rect">
            <a:avLst/>
          </a:prstGeom>
          <a:noFill/>
        </p:spPr>
        <p:txBody>
          <a:bodyPr wrap="square" lIns="0" tIns="0" rIns="0" bIns="0" rtlCol="0" anchor="ctr" anchorCtr="0">
            <a:normAutofit/>
          </a:bodyPr>
          <a:lstStyle/>
          <a:p>
            <a:pPr algn="ctr"/>
            <a:r>
              <a:rPr lang="en-US" altLang="zh-CN" sz="4400" b="1" i="0" dirty="0">
                <a:solidFill>
                  <a:schemeClr val="bg1"/>
                </a:solidFill>
                <a:latin typeface="Helvetica" pitchFamily="2" charset="0"/>
                <a:ea typeface="+mj-ea"/>
                <a:cs typeface="Arial" panose="020B0604020202020204" pitchFamily="34" charset="0"/>
              </a:rPr>
              <a:t>Contents</a:t>
            </a:r>
            <a:endParaRPr lang="zh-CN" altLang="en-US" sz="4000" b="1" i="0" dirty="0">
              <a:solidFill>
                <a:schemeClr val="bg1"/>
              </a:solidFill>
              <a:latin typeface="Helvetica" pitchFamily="2" charset="0"/>
              <a:ea typeface="+mj-ea"/>
              <a:cs typeface="Arial" panose="020B0604020202020204" pitchFamily="34" charset="0"/>
            </a:endParaRPr>
          </a:p>
        </p:txBody>
      </p:sp>
      <p:pic>
        <p:nvPicPr>
          <p:cNvPr id="47" name="图片 46">
            <a:extLst>
              <a:ext uri="{FF2B5EF4-FFF2-40B4-BE49-F238E27FC236}">
                <a16:creationId xmlns:a16="http://schemas.microsoft.com/office/drawing/2014/main" id="{C02326B7-0E5A-F24B-8BE7-D58545042AA0}"/>
              </a:ext>
            </a:extLst>
          </p:cNvPr>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86152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pitchFamily="2" charset="0"/>
              </a:defRPr>
            </a:lvl1pPr>
          </a:lstStyle>
          <a:p>
            <a:endParaRPr lang="zh-CN" altLang="en-US" dirty="0"/>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pitchFamily="2" charset="0"/>
              </a:defRPr>
            </a:lvl1pPr>
          </a:lstStyle>
          <a:p>
            <a:endParaRPr lang="zh-CN" altLang="en-US" dirty="0"/>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pitchFamily="2" charset="0"/>
              </a:defRPr>
            </a:lvl1pPr>
          </a:lstStyle>
          <a:p>
            <a:fld id="{2515AB8F-1C56-49E9-90C8-78D22B0C1B97}" type="slidenum">
              <a:rPr lang="zh-CN" altLang="en-US" smtClean="0"/>
              <a:pPr/>
              <a:t>‹#›</a:t>
            </a:fld>
            <a:endParaRPr lang="zh-CN" altLang="en-US" dirty="0"/>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extLst>
      <p:ext uri="{BB962C8B-B14F-4D97-AF65-F5344CB8AC3E}">
        <p14:creationId xmlns:p14="http://schemas.microsoft.com/office/powerpoint/2010/main" val="1973747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Regular"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Regular"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Regular"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mailto:shanfeng@seu.edu.cn"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D5F3D8B8-541B-475D-AED2-11349A7D54F0}"/>
              </a:ext>
            </a:extLst>
          </p:cNvPr>
          <p:cNvSpPr txBox="1">
            <a:spLocks/>
          </p:cNvSpPr>
          <p:nvPr/>
        </p:nvSpPr>
        <p:spPr>
          <a:xfrm>
            <a:off x="1737789" y="1333601"/>
            <a:ext cx="8716421" cy="2095399"/>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 altLang="zh-CN" sz="36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cs typeface="+mn-cs"/>
              </a:rPr>
              <a:t>Cooperative and Autonomous Mapping for Heterogeneous NAVs</a:t>
            </a:r>
          </a:p>
        </p:txBody>
      </p:sp>
      <p:pic>
        <p:nvPicPr>
          <p:cNvPr id="3" name="图片 2">
            <a:extLst>
              <a:ext uri="{FF2B5EF4-FFF2-40B4-BE49-F238E27FC236}">
                <a16:creationId xmlns:a16="http://schemas.microsoft.com/office/drawing/2014/main" id="{44899E7E-545A-7DAD-26D8-7D7286DA9AED}"/>
              </a:ext>
            </a:extLst>
          </p:cNvPr>
          <p:cNvPicPr>
            <a:picLocks noChangeAspect="1"/>
          </p:cNvPicPr>
          <p:nvPr/>
        </p:nvPicPr>
        <p:blipFill>
          <a:blip r:embed="rId4"/>
          <a:stretch>
            <a:fillRect/>
          </a:stretch>
        </p:blipFill>
        <p:spPr>
          <a:xfrm>
            <a:off x="10930528" y="0"/>
            <a:ext cx="1261471" cy="1225685"/>
          </a:xfrm>
          <a:prstGeom prst="rect">
            <a:avLst/>
          </a:prstGeom>
        </p:spPr>
      </p:pic>
      <p:sp>
        <p:nvSpPr>
          <p:cNvPr id="4" name="文本框 3">
            <a:extLst>
              <a:ext uri="{FF2B5EF4-FFF2-40B4-BE49-F238E27FC236}">
                <a16:creationId xmlns:a16="http://schemas.microsoft.com/office/drawing/2014/main" id="{8294D0C2-F6C6-81EB-9D79-031F507D9AF5}"/>
              </a:ext>
            </a:extLst>
          </p:cNvPr>
          <p:cNvSpPr txBox="1"/>
          <p:nvPr/>
        </p:nvSpPr>
        <p:spPr>
          <a:xfrm>
            <a:off x="2814637" y="121758"/>
            <a:ext cx="6057900" cy="923330"/>
          </a:xfrm>
          <a:prstGeom prst="rect">
            <a:avLst/>
          </a:prstGeom>
          <a:noFill/>
        </p:spPr>
        <p:txBody>
          <a:bodyPr wrap="square" rtlCol="0">
            <a:spAutoFit/>
          </a:bodyPr>
          <a:lstStyle/>
          <a:p>
            <a:r>
              <a:rPr lang="en" altLang="zh-CN" b="1" i="0" dirty="0">
                <a:effectLst/>
                <a:latin typeface="Roboto Condensed" panose="020F0502020204030204" pitchFamily="34" charset="0"/>
              </a:rPr>
              <a:t>The 20th IEEE International Conference on</a:t>
            </a:r>
            <a:r>
              <a:rPr lang="zh-CN" altLang="en-US" b="1" dirty="0">
                <a:latin typeface="Roboto Condensed" panose="020F0502020204030204" pitchFamily="34" charset="0"/>
              </a:rPr>
              <a:t> </a:t>
            </a:r>
            <a:r>
              <a:rPr lang="en" altLang="zh-CN" b="1" i="0" dirty="0">
                <a:effectLst/>
                <a:latin typeface="Roboto Condensed" panose="020F0502020204030204" pitchFamily="34" charset="0"/>
              </a:rPr>
              <a:t>Mobile Ad-Hoc and Smart Systems</a:t>
            </a:r>
            <a:r>
              <a:rPr lang="zh-CN" altLang="en-US" b="1" i="0" dirty="0">
                <a:effectLst/>
                <a:latin typeface="Roboto Condensed" panose="020F0502020204030204" pitchFamily="34" charset="0"/>
              </a:rPr>
              <a:t> </a:t>
            </a:r>
            <a:r>
              <a:rPr lang="en" altLang="zh-CN" b="1" i="0" dirty="0">
                <a:effectLst/>
                <a:latin typeface="Roboto Condensed" panose="020F0502020204030204" pitchFamily="34" charset="0"/>
              </a:rPr>
              <a:t>(MASS 2023)</a:t>
            </a:r>
          </a:p>
          <a:p>
            <a:endParaRPr kumimoji="1" lang="zh-CN" altLang="en-US" dirty="0"/>
          </a:p>
        </p:txBody>
      </p:sp>
      <p:pic>
        <p:nvPicPr>
          <p:cNvPr id="6" name="图片 5">
            <a:extLst>
              <a:ext uri="{FF2B5EF4-FFF2-40B4-BE49-F238E27FC236}">
                <a16:creationId xmlns:a16="http://schemas.microsoft.com/office/drawing/2014/main" id="{56AD1BE3-C3E9-7F4B-8FD9-16ED85CCE4A4}"/>
              </a:ext>
            </a:extLst>
          </p:cNvPr>
          <p:cNvPicPr>
            <a:picLocks noChangeAspect="1"/>
          </p:cNvPicPr>
          <p:nvPr/>
        </p:nvPicPr>
        <p:blipFill>
          <a:blip r:embed="rId5"/>
          <a:stretch>
            <a:fillRect/>
          </a:stretch>
        </p:blipFill>
        <p:spPr>
          <a:xfrm>
            <a:off x="0" y="-2130"/>
            <a:ext cx="2634528" cy="806402"/>
          </a:xfrm>
          <a:prstGeom prst="rect">
            <a:avLst/>
          </a:prstGeom>
        </p:spPr>
      </p:pic>
      <p:sp>
        <p:nvSpPr>
          <p:cNvPr id="7" name="文本框 6">
            <a:extLst>
              <a:ext uri="{FF2B5EF4-FFF2-40B4-BE49-F238E27FC236}">
                <a16:creationId xmlns:a16="http://schemas.microsoft.com/office/drawing/2014/main" id="{3AA3A758-72D5-8567-B07A-1A2F32987910}"/>
              </a:ext>
            </a:extLst>
          </p:cNvPr>
          <p:cNvSpPr txBox="1"/>
          <p:nvPr/>
        </p:nvSpPr>
        <p:spPr>
          <a:xfrm>
            <a:off x="709544" y="3605078"/>
            <a:ext cx="9744666" cy="1215084"/>
          </a:xfrm>
          <a:prstGeom prst="rect">
            <a:avLst/>
          </a:prstGeom>
          <a:noFill/>
        </p:spPr>
        <p:txBody>
          <a:bodyPr wrap="square" rtlCol="0">
            <a:spAutoFit/>
          </a:bodyPr>
          <a:lstStyle/>
          <a:p>
            <a:pPr algn="r"/>
            <a:r>
              <a:rPr kumimoji="1" lang="en-US" altLang="zh-CN" sz="2400" b="1" dirty="0" err="1"/>
              <a:t>Ruiwen</a:t>
            </a:r>
            <a:r>
              <a:rPr kumimoji="1" lang="en-US" altLang="zh-CN" sz="2400" b="1" dirty="0"/>
              <a:t> Xu</a:t>
            </a:r>
            <a:r>
              <a:rPr kumimoji="1" lang="en-US" altLang="zh-CN" sz="2400" dirty="0"/>
              <a:t>, </a:t>
            </a:r>
            <a:r>
              <a:rPr kumimoji="1" lang="en-US" altLang="zh-CN" sz="2400" b="1" dirty="0" err="1"/>
              <a:t>Yongtao</a:t>
            </a:r>
            <a:r>
              <a:rPr kumimoji="1" lang="en-US" altLang="zh-CN" sz="2400" b="1" dirty="0"/>
              <a:t> </a:t>
            </a:r>
            <a:r>
              <a:rPr kumimoji="1" lang="en-US" altLang="zh-CN" sz="2400" b="1" dirty="0" err="1"/>
              <a:t>Ou</a:t>
            </a:r>
            <a:r>
              <a:rPr kumimoji="1" lang="en-US" altLang="zh-CN" sz="2400" dirty="0"/>
              <a:t>, Hanjie Yu, </a:t>
            </a:r>
            <a:r>
              <a:rPr kumimoji="1" lang="en-US" altLang="zh-CN" sz="2400" dirty="0" err="1"/>
              <a:t>Ziyi</a:t>
            </a:r>
            <a:r>
              <a:rPr kumimoji="1" lang="en-US" altLang="zh-CN" sz="2400" dirty="0"/>
              <a:t> Zhang,</a:t>
            </a:r>
          </a:p>
          <a:p>
            <a:pPr algn="r"/>
            <a:r>
              <a:rPr kumimoji="1" lang="en-US" altLang="zh-CN" sz="2400" dirty="0"/>
              <a:t>Feng Shan, Weiwei Wu, </a:t>
            </a:r>
            <a:r>
              <a:rPr kumimoji="1" lang="en-US" altLang="zh-CN" sz="2400" dirty="0" err="1"/>
              <a:t>Junzhou</a:t>
            </a:r>
            <a:r>
              <a:rPr kumimoji="1" lang="en-US" altLang="zh-CN" sz="2400" dirty="0"/>
              <a:t> Luo</a:t>
            </a:r>
          </a:p>
          <a:p>
            <a:pPr algn="r"/>
            <a:r>
              <a:rPr kumimoji="1" lang="en-US" altLang="zh-CN" sz="2400" dirty="0"/>
              <a:t>Southeast University, Nanjing, China</a:t>
            </a:r>
            <a:endParaRPr kumimoji="1" lang="zh-CN" altLang="en-US" sz="2400" dirty="0"/>
          </a:p>
        </p:txBody>
      </p:sp>
    </p:spTree>
    <p:extLst>
      <p:ext uri="{BB962C8B-B14F-4D97-AF65-F5344CB8AC3E}">
        <p14:creationId xmlns:p14="http://schemas.microsoft.com/office/powerpoint/2010/main" val="352917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TINYOCTOMAP</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02</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TWO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104705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err="1"/>
              <a:t>TinyOctoMap</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11</a:t>
            </a:fld>
            <a:endParaRPr lang="zh-CN" altLang="en-US" dirty="0"/>
          </a:p>
        </p:txBody>
      </p:sp>
      <p:sp>
        <p:nvSpPr>
          <p:cNvPr id="5" name="文本框 4">
            <a:extLst>
              <a:ext uri="{FF2B5EF4-FFF2-40B4-BE49-F238E27FC236}">
                <a16:creationId xmlns:a16="http://schemas.microsoft.com/office/drawing/2014/main" id="{4FF67D82-2231-6CDB-D3C8-3CC8D8EF57F7}"/>
              </a:ext>
            </a:extLst>
          </p:cNvPr>
          <p:cNvSpPr txBox="1"/>
          <p:nvPr/>
        </p:nvSpPr>
        <p:spPr>
          <a:xfrm>
            <a:off x="557561" y="1359835"/>
            <a:ext cx="4304371" cy="4202497"/>
          </a:xfrm>
          <a:prstGeom prst="rect">
            <a:avLst/>
          </a:prstGeom>
          <a:noFill/>
        </p:spPr>
        <p:txBody>
          <a:bodyPr wrap="square" rtlCol="0">
            <a:spAutoFit/>
          </a:bodyPr>
          <a:lstStyle/>
          <a:p>
            <a:pPr>
              <a:lnSpc>
                <a:spcPct val="120000"/>
              </a:lnSpc>
            </a:pPr>
            <a:r>
              <a:rPr lang="en" altLang="zh-CN" sz="1600" dirty="0" err="1">
                <a:effectLst/>
                <a:latin typeface="Georgia" panose="02040502050405020303" pitchFamily="18" charset="0"/>
              </a:rPr>
              <a:t>TinyOctoMap</a:t>
            </a:r>
            <a:r>
              <a:rPr lang="en" altLang="zh-CN" sz="1600" dirty="0">
                <a:effectLst/>
                <a:latin typeface="Georgia" panose="02040502050405020303" pitchFamily="18" charset="0"/>
              </a:rPr>
              <a:t> is proposed in order to achieve efficient resource utilization in indoor NAVs navigation scenarios.</a:t>
            </a:r>
            <a:r>
              <a:rPr lang="zh-CN" altLang="en-US" sz="1600" dirty="0">
                <a:effectLst/>
                <a:latin typeface="Georgia" panose="02040502050405020303" pitchFamily="18" charset="0"/>
              </a:rPr>
              <a:t> </a:t>
            </a:r>
            <a:endParaRPr lang="en-US" altLang="zh-CN" sz="1600" dirty="0">
              <a:effectLst/>
              <a:latin typeface="Georgia" panose="02040502050405020303" pitchFamily="18" charset="0"/>
            </a:endParaRPr>
          </a:p>
          <a:p>
            <a:pPr>
              <a:lnSpc>
                <a:spcPct val="120000"/>
              </a:lnSpc>
            </a:pPr>
            <a:r>
              <a:rPr lang="en" altLang="zh-CN" sz="1600" dirty="0">
                <a:effectLst/>
                <a:latin typeface="Georgia" panose="02040502050405020303" pitchFamily="18" charset="0"/>
              </a:rPr>
              <a:t>The design of the tree nodes is optimized as follows</a:t>
            </a:r>
            <a:r>
              <a:rPr lang="zh-CN" altLang="en-US" sz="1600" dirty="0">
                <a:effectLst/>
                <a:latin typeface="Georgia" panose="02040502050405020303" pitchFamily="18" charset="0"/>
              </a:rPr>
              <a:t>：</a:t>
            </a:r>
            <a:endParaRPr lang="en-US" altLang="zh-CN" sz="1600" dirty="0">
              <a:effectLst/>
              <a:latin typeface="Georgia" panose="02040502050405020303" pitchFamily="18" charset="0"/>
            </a:endParaRPr>
          </a:p>
          <a:p>
            <a:pPr marL="342900" indent="-342900">
              <a:lnSpc>
                <a:spcPct val="120000"/>
              </a:lnSpc>
              <a:buFont typeface="Wingdings" pitchFamily="2" charset="2"/>
              <a:buChar char="u"/>
            </a:pPr>
            <a:r>
              <a:rPr lang="en" altLang="zh-CN" sz="1600" b="1" dirty="0" err="1">
                <a:effectLst/>
                <a:latin typeface="Georgia" panose="02040502050405020303" pitchFamily="18" charset="0"/>
              </a:rPr>
              <a:t>Subnode</a:t>
            </a:r>
            <a:r>
              <a:rPr lang="en" altLang="zh-CN" sz="1600" b="1" dirty="0">
                <a:effectLst/>
                <a:latin typeface="Georgia" panose="02040502050405020303" pitchFamily="18" charset="0"/>
              </a:rPr>
              <a:t> index children </a:t>
            </a:r>
          </a:p>
          <a:p>
            <a:pPr marL="342900" indent="-342900">
              <a:lnSpc>
                <a:spcPct val="120000"/>
              </a:lnSpc>
              <a:buFont typeface="Wingdings" pitchFamily="2" charset="2"/>
              <a:buChar char="u"/>
            </a:pPr>
            <a:r>
              <a:rPr lang="en" altLang="zh-CN" sz="1600" b="1" dirty="0">
                <a:effectLst/>
                <a:latin typeface="Georgia" panose="02040502050405020303" pitchFamily="18" charset="0"/>
              </a:rPr>
              <a:t>Node occupation level </a:t>
            </a:r>
            <a:r>
              <a:rPr lang="en" altLang="zh-CN" sz="1600" b="1" dirty="0" err="1">
                <a:effectLst/>
                <a:latin typeface="Georgia" panose="02040502050405020303" pitchFamily="18" charset="0"/>
              </a:rPr>
              <a:t>logOdds</a:t>
            </a:r>
            <a:r>
              <a:rPr lang="en" altLang="zh-CN" sz="1600" b="1" dirty="0">
                <a:effectLst/>
                <a:latin typeface="Georgia" panose="02040502050405020303" pitchFamily="18" charset="0"/>
              </a:rPr>
              <a:t> </a:t>
            </a:r>
          </a:p>
          <a:p>
            <a:pPr marL="342900" indent="-342900">
              <a:lnSpc>
                <a:spcPct val="120000"/>
              </a:lnSpc>
              <a:buFont typeface="Wingdings" pitchFamily="2" charset="2"/>
              <a:buChar char="u"/>
            </a:pPr>
            <a:r>
              <a:rPr lang="en" altLang="zh-CN" sz="1600" b="1" dirty="0">
                <a:effectLst/>
                <a:latin typeface="Georgia" panose="02040502050405020303" pitchFamily="18" charset="0"/>
              </a:rPr>
              <a:t>Use a bitfield to store members </a:t>
            </a:r>
          </a:p>
          <a:p>
            <a:pPr marL="342900" indent="-342900">
              <a:lnSpc>
                <a:spcPct val="120000"/>
              </a:lnSpc>
              <a:buFont typeface="Wingdings" pitchFamily="2" charset="2"/>
              <a:buChar char="u"/>
            </a:pPr>
            <a:endParaRPr lang="en" altLang="zh-CN" sz="1600" b="1" dirty="0">
              <a:latin typeface="Georgia" panose="02040502050405020303" pitchFamily="18" charset="0"/>
            </a:endParaRPr>
          </a:p>
          <a:p>
            <a:pPr>
              <a:lnSpc>
                <a:spcPct val="120000"/>
              </a:lnSpc>
            </a:pPr>
            <a:r>
              <a:rPr lang="en" altLang="zh-CN" sz="1600" b="0" dirty="0">
                <a:effectLst/>
                <a:latin typeface="Georgia" panose="02040502050405020303" pitchFamily="18" charset="0"/>
              </a:rPr>
              <a:t>In comparison to the conventional </a:t>
            </a:r>
            <a:r>
              <a:rPr lang="en" altLang="zh-CN" sz="1600" b="0" dirty="0" err="1">
                <a:effectLst/>
                <a:latin typeface="Georgia" panose="02040502050405020303" pitchFamily="18" charset="0"/>
              </a:rPr>
              <a:t>OctoMap</a:t>
            </a:r>
            <a:r>
              <a:rPr lang="en" altLang="zh-CN" sz="1600" b="0" dirty="0">
                <a:effectLst/>
                <a:latin typeface="Georgia" panose="02040502050405020303" pitchFamily="18" charset="0"/>
              </a:rPr>
              <a:t> map model, the proposed model exhibits a significant reduction of </a:t>
            </a:r>
            <a:r>
              <a:rPr lang="en" altLang="zh-CN" sz="1600" b="1" dirty="0">
                <a:effectLst/>
                <a:latin typeface="Times New Roman" panose="02020603050405020304" pitchFamily="18" charset="0"/>
                <a:cs typeface="Times New Roman" panose="02020603050405020304" pitchFamily="18" charset="0"/>
              </a:rPr>
              <a:t>85.94</a:t>
            </a:r>
            <a:r>
              <a:rPr lang="en" altLang="zh-CN" sz="1600" b="1" dirty="0">
                <a:effectLst/>
                <a:latin typeface="Georgia" panose="02040502050405020303" pitchFamily="18" charset="0"/>
              </a:rPr>
              <a:t>%</a:t>
            </a:r>
            <a:r>
              <a:rPr lang="en" altLang="zh-CN" sz="1600" b="0" dirty="0">
                <a:effectLst/>
                <a:latin typeface="Georgia" panose="02040502050405020303" pitchFamily="18" charset="0"/>
              </a:rPr>
              <a:t> in memory usage while maintaining the same number of voxel blocks. </a:t>
            </a:r>
            <a:endParaRPr lang="en" altLang="zh-CN" sz="1600" dirty="0">
              <a:latin typeface="Georgia" panose="02040502050405020303" pitchFamily="18" charset="0"/>
            </a:endParaRPr>
          </a:p>
        </p:txBody>
      </p:sp>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tretch>
            <a:fillRect/>
          </a:stretch>
        </p:blipFill>
        <p:spPr>
          <a:xfrm>
            <a:off x="5175359" y="739330"/>
            <a:ext cx="6564353" cy="5379339"/>
          </a:xfrm>
          <a:prstGeom prst="rect">
            <a:avLst/>
          </a:prstGeom>
        </p:spPr>
      </p:pic>
    </p:spTree>
    <p:extLst>
      <p:ext uri="{BB962C8B-B14F-4D97-AF65-F5344CB8AC3E}">
        <p14:creationId xmlns:p14="http://schemas.microsoft.com/office/powerpoint/2010/main" val="170124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fontScale="85000" lnSpcReduction="10000"/>
          </a:bodyPr>
          <a:lstStyle/>
          <a:p>
            <a:pPr algn="ctr"/>
            <a:r>
              <a:rPr lang="en-US" altLang="zh-CN" sz="4000" b="1" dirty="0">
                <a:solidFill>
                  <a:schemeClr val="accent1"/>
                </a:solidFill>
                <a:latin typeface="Helvetica" pitchFamily="2" charset="0"/>
                <a:cs typeface="+mn-ea"/>
                <a:sym typeface="+mn-lt"/>
              </a:rPr>
              <a:t>AUTONOMOUS EXPLORATION ALGORITHM</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03</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THREE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319163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rcRect/>
          <a:stretch/>
        </p:blipFill>
        <p:spPr>
          <a:xfrm>
            <a:off x="5175359" y="1770659"/>
            <a:ext cx="6891731" cy="3682604"/>
          </a:xfrm>
          <a:prstGeom prst="rect">
            <a:avLst/>
          </a:prstGeom>
        </p:spPr>
      </p:pic>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Design of Active Exploration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13</a:t>
            </a:fld>
            <a:endParaRPr lang="zh-CN" altLang="en-US" dirty="0"/>
          </a:p>
        </p:txBody>
      </p:sp>
      <p:sp>
        <p:nvSpPr>
          <p:cNvPr id="5" name="文本框 4">
            <a:extLst>
              <a:ext uri="{FF2B5EF4-FFF2-40B4-BE49-F238E27FC236}">
                <a16:creationId xmlns:a16="http://schemas.microsoft.com/office/drawing/2014/main" id="{4FF67D82-2231-6CDB-D3C8-3CC8D8EF57F7}"/>
              </a:ext>
            </a:extLst>
          </p:cNvPr>
          <p:cNvSpPr txBox="1"/>
          <p:nvPr/>
        </p:nvSpPr>
        <p:spPr>
          <a:xfrm>
            <a:off x="557560" y="1359835"/>
            <a:ext cx="4392811" cy="3706271"/>
          </a:xfrm>
          <a:prstGeom prst="rect">
            <a:avLst/>
          </a:prstGeom>
          <a:noFill/>
        </p:spPr>
        <p:txBody>
          <a:bodyPr wrap="square" rtlCol="0">
            <a:spAutoFit/>
          </a:bodyPr>
          <a:lstStyle/>
          <a:p>
            <a:r>
              <a:rPr lang="en" altLang="zh-CN" dirty="0">
                <a:latin typeface="Georgia" panose="02040502050405020303" pitchFamily="18" charset="0"/>
              </a:rPr>
              <a:t>Based on Next Best View (NBV) theory</a:t>
            </a:r>
          </a:p>
          <a:p>
            <a:endParaRPr lang="en" altLang="zh-CN" sz="2400" dirty="0">
              <a:latin typeface="Georgia" panose="02040502050405020303" pitchFamily="18" charset="0"/>
            </a:endParaRPr>
          </a:p>
          <a:p>
            <a:pPr marL="457200" indent="-457200">
              <a:lnSpc>
                <a:spcPct val="120000"/>
              </a:lnSpc>
              <a:buFont typeface="+mj-lt"/>
              <a:buAutoNum type="arabicPeriod"/>
            </a:pPr>
            <a:r>
              <a:rPr lang="en" altLang="zh-CN" dirty="0">
                <a:effectLst/>
                <a:latin typeface="NimbusRomNo9L"/>
              </a:rPr>
              <a:t>Selected</a:t>
            </a:r>
            <a:r>
              <a:rPr lang="zh-CN" altLang="en-US" dirty="0"/>
              <a:t> </a:t>
            </a:r>
            <a:r>
              <a:rPr lang="en" altLang="zh-CN" dirty="0">
                <a:effectLst/>
                <a:latin typeface="NimbusRomNo9L"/>
              </a:rPr>
              <a:t>a candidate set of next waypoints, Q,</a:t>
            </a:r>
            <a:r>
              <a:rPr lang="zh-CN" altLang="en-US" dirty="0">
                <a:effectLst/>
                <a:latin typeface="NimbusRomNo9L"/>
              </a:rPr>
              <a:t> </a:t>
            </a:r>
            <a:r>
              <a:rPr lang="en" altLang="zh-CN" dirty="0">
                <a:effectLst/>
                <a:latin typeface="NimbusRomNo9L"/>
              </a:rPr>
              <a:t>from the current location</a:t>
            </a:r>
            <a:r>
              <a:rPr lang="en-US" altLang="zh-CN" dirty="0">
                <a:latin typeface="NimbusRomNo9L"/>
              </a:rPr>
              <a:t>.</a:t>
            </a:r>
          </a:p>
          <a:p>
            <a:pPr marL="457200" indent="-457200">
              <a:lnSpc>
                <a:spcPct val="120000"/>
              </a:lnSpc>
              <a:buFont typeface="+mj-lt"/>
              <a:buAutoNum type="arabicPeriod"/>
            </a:pPr>
            <a:r>
              <a:rPr lang="en" altLang="zh-CN" dirty="0">
                <a:effectLst/>
                <a:latin typeface="NimbusRomNo9L"/>
              </a:rPr>
              <a:t>An evaluation function is established to evaluate the candidate waypoints based on the map coverage, navigation cost, state uncertainty, and other metrics. </a:t>
            </a:r>
            <a:endParaRPr lang="en" altLang="zh-CN" dirty="0"/>
          </a:p>
          <a:p>
            <a:pPr marL="457200" indent="-457200">
              <a:lnSpc>
                <a:spcPct val="120000"/>
              </a:lnSpc>
              <a:buFont typeface="+mj-lt"/>
              <a:buAutoNum type="arabicPeriod"/>
            </a:pPr>
            <a:r>
              <a:rPr lang="en" altLang="zh-CN" dirty="0">
                <a:effectLst/>
                <a:latin typeface="NimbusRomNo9L"/>
              </a:rPr>
              <a:t>The optimal waypoint for the next moment at the current position is selected based on the greedy strategy </a:t>
            </a:r>
            <a:endParaRPr lang="en" altLang="zh-CN" dirty="0"/>
          </a:p>
        </p:txBody>
      </p:sp>
    </p:spTree>
    <p:extLst>
      <p:ext uri="{BB962C8B-B14F-4D97-AF65-F5344CB8AC3E}">
        <p14:creationId xmlns:p14="http://schemas.microsoft.com/office/powerpoint/2010/main" val="406875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8CDCDA-4958-EB53-8876-CA5BFB62BCE2}"/>
              </a:ext>
            </a:extLst>
          </p:cNvPr>
          <p:cNvPicPr>
            <a:picLocks noChangeAspect="1"/>
          </p:cNvPicPr>
          <p:nvPr/>
        </p:nvPicPr>
        <p:blipFill>
          <a:blip r:embed="rId3"/>
          <a:srcRect/>
          <a:stretch/>
        </p:blipFill>
        <p:spPr>
          <a:xfrm>
            <a:off x="5711453" y="1269999"/>
            <a:ext cx="6355637" cy="3547534"/>
          </a:xfrm>
          <a:prstGeom prst="rect">
            <a:avLst/>
          </a:prstGeom>
        </p:spPr>
      </p:pic>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Design of Active Exploration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FF67D82-2231-6CDB-D3C8-3CC8D8EF57F7}"/>
                  </a:ext>
                </a:extLst>
              </p:cNvPr>
              <p:cNvSpPr txBox="1"/>
              <p:nvPr/>
            </p:nvSpPr>
            <p:spPr>
              <a:xfrm>
                <a:off x="673100" y="1185895"/>
                <a:ext cx="5038353" cy="3775393"/>
              </a:xfrm>
              <a:prstGeom prst="rect">
                <a:avLst/>
              </a:prstGeom>
              <a:noFill/>
            </p:spPr>
            <p:txBody>
              <a:bodyPr wrap="square" rtlCol="0">
                <a:spAutoFit/>
              </a:bodyPr>
              <a:lstStyle/>
              <a:p>
                <a:pPr>
                  <a:lnSpc>
                    <a:spcPct val="150000"/>
                  </a:lnSpc>
                </a:pPr>
                <a:r>
                  <a:rPr lang="en" altLang="zh-CN" sz="2000" i="1" dirty="0">
                    <a:effectLst/>
                    <a:latin typeface="Georgia" panose="02040502050405020303" pitchFamily="18" charset="0"/>
                  </a:rPr>
                  <a:t>Single Direction Total Profit of </a:t>
                </a:r>
                <a:r>
                  <a:rPr lang="en" altLang="zh-CN" sz="2000" i="1" dirty="0">
                    <a:latin typeface="Georgia" panose="02040502050405020303" pitchFamily="18" charset="0"/>
                  </a:rPr>
                  <a:t> the candidate waypoints q </a:t>
                </a:r>
                <a:r>
                  <a:rPr lang="en" altLang="zh-CN" sz="2000" i="1" dirty="0">
                    <a:effectLst/>
                    <a:latin typeface="Georgia" panose="02040502050405020303" pitchFamily="18" charset="0"/>
                  </a:rPr>
                  <a:t>:</a:t>
                </a: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 altLang="zh-CN" i="1" smtClean="0">
                                  <a:latin typeface="Cambria Math" panose="02040503050406030204" pitchFamily="18" charset="0"/>
                                </a:rPr>
                              </m:ctrlPr>
                            </m:accPr>
                            <m:e>
                              <m:r>
                                <a:rPr lang="en-US" altLang="zh-CN" b="0" i="1" smtClean="0">
                                  <a:latin typeface="Cambria Math" panose="02040503050406030204" pitchFamily="18" charset="0"/>
                                </a:rPr>
                                <m:t>𝑊</m:t>
                              </m:r>
                            </m:e>
                          </m:acc>
                        </m:e>
                        <m:sub>
                          <m:r>
                            <a:rPr lang="en-US" altLang="zh-CN" b="0" i="1" smtClean="0">
                              <a:latin typeface="Cambria Math" panose="02040503050406030204" pitchFamily="18" charset="0"/>
                            </a:rPr>
                            <m:t>𝑠𝑢𝑚</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d>
                      <m:r>
                        <a:rPr lang="en" altLang="zh-CN" b="0"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 altLang="zh-CN" i="1">
                              <a:latin typeface="Cambria Math" panose="02040503050406030204" pitchFamily="18" charset="0"/>
                            </a:rPr>
                          </m:ctrlPr>
                        </m:sSubPr>
                        <m:e>
                          <m:r>
                            <a:rPr lang="en" altLang="zh-CN" b="0" i="1">
                              <a:latin typeface="Cambria Math" panose="02040503050406030204" pitchFamily="18" charset="0"/>
                            </a:rPr>
                            <m:t>𝑊</m:t>
                          </m:r>
                        </m:e>
                        <m:sub>
                          <m:r>
                            <a:rPr lang="en-US" altLang="zh-CN" b="0" i="1">
                              <a:latin typeface="Cambria Math" panose="02040503050406030204" pitchFamily="18" charset="0"/>
                            </a:rPr>
                            <m:t>𝑖𝑛𝑓𝑜</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 altLang="zh-CN" b="0" i="1">
                              <a:latin typeface="Cambria Math" panose="02040503050406030204" pitchFamily="18" charset="0"/>
                            </a:rPr>
                            <m:t>,</m:t>
                          </m:r>
                          <m:r>
                            <a:rPr lang="en" altLang="zh-CN" b="0" i="1">
                              <a:latin typeface="Cambria Math" panose="02040503050406030204" pitchFamily="18" charset="0"/>
                            </a:rPr>
                            <m:t>𝐿</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sSub>
                        <m:sSubPr>
                          <m:ctrlPr>
                            <a:rPr lang="en" altLang="zh-CN" i="1">
                              <a:latin typeface="Cambria Math" panose="02040503050406030204" pitchFamily="18" charset="0"/>
                            </a:rPr>
                          </m:ctrlPr>
                        </m:sSubPr>
                        <m:e>
                          <m:r>
                            <a:rPr lang="en" altLang="zh-CN" b="0" i="1">
                              <a:latin typeface="Cambria Math" panose="02040503050406030204" pitchFamily="18" charset="0"/>
                            </a:rPr>
                            <m:t>𝑊</m:t>
                          </m:r>
                        </m:e>
                        <m:sub>
                          <m:r>
                            <a:rPr lang="en-US" altLang="zh-CN" b="0" i="1">
                              <a:latin typeface="Cambria Math" panose="02040503050406030204" pitchFamily="18" charset="0"/>
                            </a:rPr>
                            <m:t>𝑝𝑟𝑢𝑛𝑒</m:t>
                          </m:r>
                        </m:sub>
                      </m:sSub>
                      <m:d>
                        <m:dPr>
                          <m:ctrlPr>
                            <a:rPr lang="en" altLang="zh-CN" i="1">
                              <a:latin typeface="Cambria Math" panose="02040503050406030204" pitchFamily="18" charset="0"/>
                            </a:rPr>
                          </m:ctrlPr>
                        </m:dPr>
                        <m:e>
                          <m:r>
                            <a:rPr lang="en" altLang="zh-CN" b="0" i="1">
                              <a:latin typeface="Cambria Math" panose="02040503050406030204" pitchFamily="18" charset="0"/>
                            </a:rPr>
                            <m:t>𝑞</m:t>
                          </m:r>
                          <m:r>
                            <a:rPr lang="en" altLang="zh-CN" b="0" i="1">
                              <a:latin typeface="Cambria Math" panose="02040503050406030204" pitchFamily="18" charset="0"/>
                            </a:rPr>
                            <m:t>,</m:t>
                          </m:r>
                          <m:r>
                            <a:rPr lang="en" altLang="zh-CN" b="0" i="1">
                              <a:latin typeface="Cambria Math" panose="02040503050406030204" pitchFamily="18" charset="0"/>
                            </a:rPr>
                            <m:t>𝐿</m:t>
                          </m:r>
                        </m:e>
                      </m:d>
                      <m:r>
                        <a:rPr lang="en" altLang="zh-CN" b="0" i="1">
                          <a:latin typeface="Cambria Math" panose="02040503050406030204" pitchFamily="18" charset="0"/>
                        </a:rPr>
                        <m:t>,</m:t>
                      </m:r>
                      <m:r>
                        <a:rPr lang="en" altLang="zh-CN" b="0" i="1">
                          <a:latin typeface="Cambria Math" panose="02040503050406030204" pitchFamily="18" charset="0"/>
                        </a:rPr>
                        <m:t>𝑞</m:t>
                      </m:r>
                      <m:r>
                        <a:rPr lang="en" altLang="zh-CN" b="0" i="1">
                          <a:latin typeface="Cambria Math" panose="02040503050406030204" pitchFamily="18" charset="0"/>
                        </a:rPr>
                        <m:t> ∈ </m:t>
                      </m:r>
                      <m:r>
                        <a:rPr lang="en" altLang="zh-CN" b="0" i="1">
                          <a:latin typeface="Cambria Math" panose="02040503050406030204" pitchFamily="18" charset="0"/>
                        </a:rPr>
                        <m:t>𝑄</m:t>
                      </m:r>
                    </m:oMath>
                  </m:oMathPara>
                </a14:m>
                <a:endParaRPr lang="en-US" altLang="zh-CN" i="1" dirty="0">
                  <a:latin typeface="Georgia" panose="02040502050405020303" pitchFamily="18" charset="0"/>
                </a:endParaRPr>
              </a:p>
              <a:p>
                <a:pPr>
                  <a:lnSpc>
                    <a:spcPct val="120000"/>
                  </a:lnSpc>
                </a:pPr>
                <a:endParaRPr lang="en-US" altLang="zh-CN" i="1" dirty="0">
                  <a:latin typeface="Georgia" panose="02040502050405020303" pitchFamily="18" charset="0"/>
                  <a:ea typeface="Cambria Math" panose="02040503050406030204" pitchFamily="18" charset="0"/>
                </a:endParaRPr>
              </a:p>
              <a:p>
                <a:pPr>
                  <a:lnSpc>
                    <a:spcPct val="150000"/>
                  </a:lnSpc>
                </a:pPr>
                <a:r>
                  <a:rPr lang="en-US" altLang="zh-CN" i="1" dirty="0">
                    <a:latin typeface="Georgia" panose="02040502050405020303" pitchFamily="18" charset="0"/>
                    <a:ea typeface="Cambria Math" panose="02040503050406030204" pitchFamily="18" charset="0"/>
                  </a:rPr>
                  <a:t>The Final Decision Function:</a:t>
                </a:r>
              </a:p>
              <a:p>
                <a:pPr algn="ctr">
                  <a:lnSpc>
                    <a:spcPct val="150000"/>
                  </a:lnSpc>
                </a:pPr>
                <a14:m>
                  <m:oMath xmlns:m="http://schemas.openxmlformats.org/officeDocument/2006/math">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arg</m:t>
                        </m:r>
                      </m:fName>
                      <m:e>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𝑞</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lim>
                            </m:limLow>
                          </m:fName>
                          <m:e>
                            <m:nary>
                              <m:naryPr>
                                <m:chr m:val="∑"/>
                                <m:supHide m:val="on"/>
                                <m:ctrlPr>
                                  <a:rPr lang="en-US" altLang="zh-CN" sz="2000" b="0" i="1" smtClean="0">
                                    <a:latin typeface="Cambria Math" panose="02040503050406030204" pitchFamily="18" charset="0"/>
                                    <a:ea typeface="Cambria Math" panose="02040503050406030204" pitchFamily="18" charset="0"/>
                                  </a:rPr>
                                </m:ctrlPr>
                              </m:naryPr>
                              <m:sub>
                                <m:r>
                                  <m:rPr>
                                    <m:brk m:alnAt="7"/>
                                  </m:rPr>
                                  <a:rPr lang="en-US" altLang="zh-CN" sz="2000" b="0" i="1" smtClean="0">
                                    <a:latin typeface="Cambria Math" panose="02040503050406030204" pitchFamily="18" charset="0"/>
                                    <a:ea typeface="Cambria Math" panose="02040503050406030204" pitchFamily="18" charset="0"/>
                                  </a:rPr>
                                  <m:t>𝐿</m:t>
                                </m:r>
                              </m:sub>
                              <m:sup/>
                              <m:e>
                                <m:sSub>
                                  <m:sSubPr>
                                    <m:ctrlPr>
                                      <a:rPr lang="en-US"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𝑊</m:t>
                                        </m:r>
                                      </m:e>
                                    </m:acc>
                                  </m:e>
                                  <m:sub>
                                    <m:r>
                                      <a:rPr lang="en-US" altLang="zh-CN" sz="2000" i="1">
                                        <a:latin typeface="Cambria Math" panose="02040503050406030204" pitchFamily="18" charset="0"/>
                                      </a:rPr>
                                      <m:t>𝑠𝑢𝑚</m:t>
                                    </m:r>
                                  </m:sub>
                                </m:sSub>
                                <m:d>
                                  <m:dPr>
                                    <m:ctrlPr>
                                      <a:rPr lang="en" altLang="zh-CN" sz="2000" i="1">
                                        <a:latin typeface="Cambria Math" panose="02040503050406030204" pitchFamily="18" charset="0"/>
                                      </a:rPr>
                                    </m:ctrlPr>
                                  </m:dPr>
                                  <m:e>
                                    <m:r>
                                      <a:rPr lang="en" altLang="zh-CN" sz="2000" i="1">
                                        <a:latin typeface="Cambria Math" panose="02040503050406030204" pitchFamily="18" charset="0"/>
                                      </a:rPr>
                                      <m:t>𝑞</m:t>
                                    </m:r>
                                    <m:r>
                                      <a:rPr lang="en-US" altLang="zh-CN" sz="2000" i="1">
                                        <a:latin typeface="Cambria Math" panose="02040503050406030204" pitchFamily="18" charset="0"/>
                                      </a:rPr>
                                      <m:t>,</m:t>
                                    </m:r>
                                    <m:r>
                                      <a:rPr lang="en-US" altLang="zh-CN" sz="2000" i="1">
                                        <a:latin typeface="Cambria Math" panose="02040503050406030204" pitchFamily="18" charset="0"/>
                                      </a:rPr>
                                      <m:t>𝐿</m:t>
                                    </m:r>
                                  </m:e>
                                </m:d>
                              </m:e>
                            </m:nary>
                          </m:e>
                        </m:func>
                      </m:e>
                    </m:func>
                  </m:oMath>
                </a14:m>
                <a:r>
                  <a:rPr lang="en-US" altLang="zh-CN" sz="2000" i="1" dirty="0">
                    <a:latin typeface="Georgia" panose="02040502050405020303" pitchFamily="18" charset="0"/>
                    <a:ea typeface="Cambria Math" panose="02040503050406030204" pitchFamily="18" charset="0"/>
                  </a:rPr>
                  <a:t>.</a:t>
                </a:r>
              </a:p>
              <a:p>
                <a:pPr>
                  <a:lnSpc>
                    <a:spcPct val="120000"/>
                  </a:lnSpc>
                </a:pPr>
                <a:endParaRPr lang="en" altLang="zh-CN" i="1" dirty="0">
                  <a:latin typeface="Georgia" panose="02040502050405020303" pitchFamily="18" charset="0"/>
                </a:endParaRPr>
              </a:p>
            </p:txBody>
          </p:sp>
        </mc:Choice>
        <mc:Fallback xmlns="">
          <p:sp>
            <p:nvSpPr>
              <p:cNvPr id="5" name="文本框 4">
                <a:extLst>
                  <a:ext uri="{FF2B5EF4-FFF2-40B4-BE49-F238E27FC236}">
                    <a16:creationId xmlns:a16="http://schemas.microsoft.com/office/drawing/2014/main" id="{4FF67D82-2231-6CDB-D3C8-3CC8D8EF57F7}"/>
                  </a:ext>
                </a:extLst>
              </p:cNvPr>
              <p:cNvSpPr txBox="1">
                <a:spLocks noRot="1" noChangeAspect="1" noMove="1" noResize="1" noEditPoints="1" noAdjustHandles="1" noChangeArrowheads="1" noChangeShapeType="1" noTextEdit="1"/>
              </p:cNvSpPr>
              <p:nvPr/>
            </p:nvSpPr>
            <p:spPr>
              <a:xfrm>
                <a:off x="673100" y="1185895"/>
                <a:ext cx="5038353" cy="3775393"/>
              </a:xfrm>
              <a:prstGeom prst="rect">
                <a:avLst/>
              </a:prstGeom>
              <a:blipFill>
                <a:blip r:embed="rId4"/>
                <a:stretch>
                  <a:fillRect l="-1005" b="-73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969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EDGE-ASSISTED OFFLOADING</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04</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FOUR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406818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SYSTEM OVERVIEW</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16</a:t>
            </a:fld>
            <a:endParaRPr lang="zh-CN" altLang="en-US" dirty="0"/>
          </a:p>
        </p:txBody>
      </p:sp>
      <p:graphicFrame>
        <p:nvGraphicFramePr>
          <p:cNvPr id="12" name="表格 12">
            <a:extLst>
              <a:ext uri="{FF2B5EF4-FFF2-40B4-BE49-F238E27FC236}">
                <a16:creationId xmlns:a16="http://schemas.microsoft.com/office/drawing/2014/main" id="{99518A44-7E2A-04BE-1905-6DFC1BA97408}"/>
              </a:ext>
            </a:extLst>
          </p:cNvPr>
          <p:cNvGraphicFramePr>
            <a:graphicFrameLocks noGrp="1"/>
          </p:cNvGraphicFramePr>
          <p:nvPr>
            <p:extLst>
              <p:ext uri="{D42A27DB-BD31-4B8C-83A1-F6EECF244321}">
                <p14:modId xmlns:p14="http://schemas.microsoft.com/office/powerpoint/2010/main" val="637749348"/>
              </p:ext>
            </p:extLst>
          </p:nvPr>
        </p:nvGraphicFramePr>
        <p:xfrm>
          <a:off x="2792599" y="4201092"/>
          <a:ext cx="6664960" cy="1483360"/>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487710776"/>
                    </a:ext>
                  </a:extLst>
                </a:gridCol>
                <a:gridCol w="4183380">
                  <a:extLst>
                    <a:ext uri="{9D8B030D-6E8A-4147-A177-3AD203B41FA5}">
                      <a16:colId xmlns:a16="http://schemas.microsoft.com/office/drawing/2014/main" val="221041519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lt1"/>
                          </a:solidFill>
                          <a:effectLst/>
                          <a:latin typeface="Georgia" panose="02040502050405020303" pitchFamily="18" charset="0"/>
                          <a:ea typeface="+mn-ea"/>
                          <a:cs typeface="+mn-cs"/>
                        </a:rPr>
                        <a:t>Message Type </a:t>
                      </a:r>
                      <a:endParaRPr lang="en" altLang="zh-CN"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b="0" kern="1200" dirty="0">
                          <a:solidFill>
                            <a:schemeClr val="lt1"/>
                          </a:solidFill>
                          <a:effectLst/>
                          <a:latin typeface="Georgia" panose="02040502050405020303" pitchFamily="18" charset="0"/>
                          <a:ea typeface="+mn-ea"/>
                          <a:cs typeface="+mn-cs"/>
                        </a:rPr>
                        <a:t>Data Content </a:t>
                      </a:r>
                      <a:endParaRPr lang="en" altLang="zh-CN" dirty="0">
                        <a:latin typeface="Georgia" panose="02040502050405020303" pitchFamily="18" charset="0"/>
                      </a:endParaRPr>
                    </a:p>
                  </a:txBody>
                  <a:tcPr/>
                </a:tc>
                <a:extLst>
                  <a:ext uri="{0D108BD9-81ED-4DB2-BD59-A6C34878D82A}">
                    <a16:rowId xmlns:a16="http://schemas.microsoft.com/office/drawing/2014/main" val="64865909"/>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Mapping Request</a:t>
                      </a:r>
                      <a:endParaRPr lang="en" altLang="zh-CN" dirty="0">
                        <a:latin typeface="Georgia" panose="02040502050405020303" pitchFamily="18" charset="0"/>
                      </a:endParaRPr>
                    </a:p>
                  </a:txBody>
                  <a:tcPr/>
                </a:tc>
                <a:tc>
                  <a:txBody>
                    <a:bodyPr/>
                    <a:lstStyle/>
                    <a:p>
                      <a:pPr algn="ctr"/>
                      <a:r>
                        <a:rPr lang="en" altLang="zh-CN" sz="1800" kern="1200" dirty="0">
                          <a:solidFill>
                            <a:schemeClr val="dk1"/>
                          </a:solidFill>
                          <a:effectLst/>
                          <a:latin typeface="Georgia" panose="02040502050405020303" pitchFamily="18" charset="0"/>
                          <a:ea typeface="+mn-ea"/>
                          <a:cs typeface="+mn-cs"/>
                        </a:rPr>
                        <a:t>Variable-length structure array </a:t>
                      </a:r>
                      <a:endParaRPr lang="zh-CN" altLang="en-US" dirty="0">
                        <a:latin typeface="Georgia" panose="02040502050405020303" pitchFamily="18" charset="0"/>
                      </a:endParaRPr>
                    </a:p>
                  </a:txBody>
                  <a:tcPr/>
                </a:tc>
                <a:extLst>
                  <a:ext uri="{0D108BD9-81ED-4DB2-BD59-A6C34878D82A}">
                    <a16:rowId xmlns:a16="http://schemas.microsoft.com/office/drawing/2014/main" val="559800405"/>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Exploration Request</a:t>
                      </a:r>
                      <a:endParaRPr lang="zh-CN" altLang="en-US" dirty="0">
                        <a:latin typeface="Georgia" panose="02040502050405020303" pitchFamily="18" charset="0"/>
                      </a:endParaRPr>
                    </a:p>
                  </a:txBody>
                  <a:tcPr/>
                </a:tc>
                <a:tc>
                  <a:txBody>
                    <a:bodyPr/>
                    <a:lstStyle/>
                    <a:p>
                      <a:pPr algn="ctr"/>
                      <a:r>
                        <a:rPr lang="en" altLang="zh-CN" sz="1800" kern="1200" dirty="0">
                          <a:solidFill>
                            <a:schemeClr val="dk1"/>
                          </a:solidFill>
                          <a:effectLst/>
                          <a:latin typeface="Georgia" panose="02040502050405020303" pitchFamily="18" charset="0"/>
                          <a:ea typeface="+mn-ea"/>
                          <a:cs typeface="+mn-cs"/>
                        </a:rPr>
                        <a:t>current coordinate, attitude, and range </a:t>
                      </a:r>
                      <a:endParaRPr lang="zh-CN" altLang="en-US" dirty="0">
                        <a:latin typeface="Georgia" panose="02040502050405020303" pitchFamily="18" charset="0"/>
                      </a:endParaRPr>
                    </a:p>
                  </a:txBody>
                  <a:tcPr/>
                </a:tc>
                <a:extLst>
                  <a:ext uri="{0D108BD9-81ED-4DB2-BD59-A6C34878D82A}">
                    <a16:rowId xmlns:a16="http://schemas.microsoft.com/office/drawing/2014/main" val="2593470520"/>
                  </a:ext>
                </a:extLst>
              </a:tr>
              <a:tr h="370840">
                <a:tc>
                  <a:txBody>
                    <a:bodyPr/>
                    <a:lstStyle/>
                    <a:p>
                      <a:pPr algn="ctr"/>
                      <a:r>
                        <a:rPr lang="en" altLang="zh-CN" sz="1800" kern="1200" dirty="0">
                          <a:solidFill>
                            <a:schemeClr val="dk1"/>
                          </a:solidFill>
                          <a:effectLst/>
                          <a:latin typeface="Georgia" panose="02040502050405020303" pitchFamily="18" charset="0"/>
                          <a:ea typeface="+mn-ea"/>
                          <a:cs typeface="+mn-cs"/>
                        </a:rPr>
                        <a:t>Exploration Response</a:t>
                      </a:r>
                      <a:endParaRPr lang="zh-CN" altLang="en-US" dirty="0">
                        <a:latin typeface="Georgia"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kern="1200" dirty="0">
                          <a:solidFill>
                            <a:schemeClr val="dk1"/>
                          </a:solidFill>
                          <a:effectLst/>
                          <a:latin typeface="Georgia" panose="02040502050405020303" pitchFamily="18" charset="0"/>
                          <a:ea typeface="+mn-ea"/>
                          <a:cs typeface="+mn-cs"/>
                        </a:rPr>
                        <a:t>next coordinate </a:t>
                      </a:r>
                      <a:endParaRPr lang="en" altLang="zh-CN" dirty="0">
                        <a:latin typeface="Georgia" panose="02040502050405020303" pitchFamily="18" charset="0"/>
                      </a:endParaRPr>
                    </a:p>
                  </a:txBody>
                  <a:tcPr/>
                </a:tc>
                <a:extLst>
                  <a:ext uri="{0D108BD9-81ED-4DB2-BD59-A6C34878D82A}">
                    <a16:rowId xmlns:a16="http://schemas.microsoft.com/office/drawing/2014/main" val="4285962214"/>
                  </a:ext>
                </a:extLst>
              </a:tr>
            </a:tbl>
          </a:graphicData>
        </a:graphic>
      </p:graphicFrame>
      <p:pic>
        <p:nvPicPr>
          <p:cNvPr id="2050" name="Picture 2" descr="无人机图标_无人机icon_无人机矢量图标_88ICON">
            <a:extLst>
              <a:ext uri="{FF2B5EF4-FFF2-40B4-BE49-F238E27FC236}">
                <a16:creationId xmlns:a16="http://schemas.microsoft.com/office/drawing/2014/main" id="{29F29BFC-5ED3-A7E7-9780-E76E0320C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143" y="1028699"/>
            <a:ext cx="584857" cy="5848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无人机图标_无人机icon_无人机矢量图标_88ICON">
            <a:extLst>
              <a:ext uri="{FF2B5EF4-FFF2-40B4-BE49-F238E27FC236}">
                <a16:creationId xmlns:a16="http://schemas.microsoft.com/office/drawing/2014/main" id="{F019098D-4BCC-DBB5-72C1-1D3B3BC9D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311" y="2878612"/>
            <a:ext cx="584857" cy="584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无人机图标_无人机icon_无人机矢量图标_88ICON">
            <a:extLst>
              <a:ext uri="{FF2B5EF4-FFF2-40B4-BE49-F238E27FC236}">
                <a16:creationId xmlns:a16="http://schemas.microsoft.com/office/drawing/2014/main" id="{BFFFAE58-A5D8-EF14-B981-2C5BF1ECE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039" y="2843194"/>
            <a:ext cx="584857" cy="58485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6C6EFDD-19F4-9A5A-ECC4-AAB88129D104}"/>
              </a:ext>
            </a:extLst>
          </p:cNvPr>
          <p:cNvSpPr txBox="1"/>
          <p:nvPr/>
        </p:nvSpPr>
        <p:spPr>
          <a:xfrm>
            <a:off x="5587780" y="2950955"/>
            <a:ext cx="584857" cy="369332"/>
          </a:xfrm>
          <a:prstGeom prst="rect">
            <a:avLst/>
          </a:prstGeom>
          <a:noFill/>
        </p:spPr>
        <p:txBody>
          <a:bodyPr wrap="square" rtlCol="0">
            <a:spAutoFit/>
          </a:bodyPr>
          <a:lstStyle/>
          <a:p>
            <a:r>
              <a:rPr kumimoji="1" lang="en-US" altLang="zh-CN" dirty="0"/>
              <a:t>…</a:t>
            </a:r>
            <a:endParaRPr kumimoji="1" lang="zh-CN" altLang="en-US" dirty="0"/>
          </a:p>
        </p:txBody>
      </p:sp>
      <p:sp>
        <p:nvSpPr>
          <p:cNvPr id="10" name="文本框 9">
            <a:extLst>
              <a:ext uri="{FF2B5EF4-FFF2-40B4-BE49-F238E27FC236}">
                <a16:creationId xmlns:a16="http://schemas.microsoft.com/office/drawing/2014/main" id="{A165CEBE-4344-DC71-E91E-61C0A5E1C6BE}"/>
              </a:ext>
            </a:extLst>
          </p:cNvPr>
          <p:cNvSpPr txBox="1"/>
          <p:nvPr/>
        </p:nvSpPr>
        <p:spPr>
          <a:xfrm>
            <a:off x="708066" y="1136461"/>
            <a:ext cx="1639614" cy="369332"/>
          </a:xfrm>
          <a:prstGeom prst="rect">
            <a:avLst/>
          </a:prstGeom>
          <a:noFill/>
        </p:spPr>
        <p:txBody>
          <a:bodyPr wrap="square" rtlCol="0">
            <a:spAutoFit/>
          </a:bodyPr>
          <a:lstStyle/>
          <a:p>
            <a:r>
              <a:rPr kumimoji="1" lang="en-US" altLang="zh-CN" dirty="0"/>
              <a:t>Edge-NAV:</a:t>
            </a:r>
            <a:endParaRPr kumimoji="1" lang="zh-CN" altLang="en-US" dirty="0"/>
          </a:p>
        </p:txBody>
      </p:sp>
      <p:sp>
        <p:nvSpPr>
          <p:cNvPr id="11" name="文本框 10">
            <a:extLst>
              <a:ext uri="{FF2B5EF4-FFF2-40B4-BE49-F238E27FC236}">
                <a16:creationId xmlns:a16="http://schemas.microsoft.com/office/drawing/2014/main" id="{F7AF85A0-325A-F2F8-9A94-C33B9D50E731}"/>
              </a:ext>
            </a:extLst>
          </p:cNvPr>
          <p:cNvSpPr txBox="1"/>
          <p:nvPr/>
        </p:nvSpPr>
        <p:spPr>
          <a:xfrm>
            <a:off x="231677" y="2980027"/>
            <a:ext cx="2030961" cy="369332"/>
          </a:xfrm>
          <a:prstGeom prst="rect">
            <a:avLst/>
          </a:prstGeom>
          <a:noFill/>
        </p:spPr>
        <p:txBody>
          <a:bodyPr wrap="square" rtlCol="0">
            <a:spAutoFit/>
          </a:bodyPr>
          <a:lstStyle/>
          <a:p>
            <a:r>
              <a:rPr kumimoji="1" lang="en-US" altLang="zh-CN" dirty="0"/>
              <a:t>Multi Lidar-NAVs:</a:t>
            </a:r>
            <a:endParaRPr kumimoji="1" lang="zh-CN" altLang="en-US" dirty="0"/>
          </a:p>
        </p:txBody>
      </p:sp>
      <p:cxnSp>
        <p:nvCxnSpPr>
          <p:cNvPr id="16" name="直线箭头连接符 15">
            <a:extLst>
              <a:ext uri="{FF2B5EF4-FFF2-40B4-BE49-F238E27FC236}">
                <a16:creationId xmlns:a16="http://schemas.microsoft.com/office/drawing/2014/main" id="{0233A50B-4263-3AD3-A8B6-D541246068C1}"/>
              </a:ext>
            </a:extLst>
          </p:cNvPr>
          <p:cNvCxnSpPr>
            <a:cxnSpLocks/>
            <a:stCxn id="4" idx="0"/>
          </p:cNvCxnSpPr>
          <p:nvPr/>
        </p:nvCxnSpPr>
        <p:spPr>
          <a:xfrm flipV="1">
            <a:off x="4518740" y="1505793"/>
            <a:ext cx="992403" cy="1372819"/>
          </a:xfrm>
          <a:prstGeom prst="straightConnector1">
            <a:avLst/>
          </a:prstGeom>
          <a:ln w="25400" cmpd="sng">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DBE5B6A-BA75-C307-2C25-E79F46860F61}"/>
              </a:ext>
            </a:extLst>
          </p:cNvPr>
          <p:cNvCxnSpPr>
            <a:cxnSpLocks/>
          </p:cNvCxnSpPr>
          <p:nvPr/>
        </p:nvCxnSpPr>
        <p:spPr>
          <a:xfrm flipH="1">
            <a:off x="4746559" y="1613556"/>
            <a:ext cx="892766" cy="1265056"/>
          </a:xfrm>
          <a:prstGeom prst="straightConnector1">
            <a:avLst/>
          </a:prstGeom>
          <a:ln w="25400" cmpd="sng">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D6CB9A3-0AD7-5DAC-D281-FBC991A03FFF}"/>
              </a:ext>
            </a:extLst>
          </p:cNvPr>
          <p:cNvSpPr txBox="1"/>
          <p:nvPr/>
        </p:nvSpPr>
        <p:spPr>
          <a:xfrm rot="18335387">
            <a:off x="3518623" y="1947830"/>
            <a:ext cx="2453894" cy="276999"/>
          </a:xfrm>
          <a:prstGeom prst="rect">
            <a:avLst/>
          </a:prstGeom>
          <a:noFill/>
        </p:spPr>
        <p:txBody>
          <a:bodyPr wrap="square" rtlCol="0">
            <a:spAutoFit/>
          </a:bodyPr>
          <a:lstStyle/>
          <a:p>
            <a:r>
              <a:rPr kumimoji="1" lang="en-US" altLang="zh-CN" sz="1200" dirty="0"/>
              <a:t>Mapping Req; Exploration Req</a:t>
            </a:r>
            <a:endParaRPr kumimoji="1" lang="zh-CN" altLang="en-US" sz="1200" dirty="0"/>
          </a:p>
        </p:txBody>
      </p:sp>
      <p:sp>
        <p:nvSpPr>
          <p:cNvPr id="27" name="文本框 26">
            <a:extLst>
              <a:ext uri="{FF2B5EF4-FFF2-40B4-BE49-F238E27FC236}">
                <a16:creationId xmlns:a16="http://schemas.microsoft.com/office/drawing/2014/main" id="{F2057D49-B655-E55B-FD03-B3DB6B568ACF}"/>
              </a:ext>
            </a:extLst>
          </p:cNvPr>
          <p:cNvSpPr txBox="1"/>
          <p:nvPr/>
        </p:nvSpPr>
        <p:spPr>
          <a:xfrm rot="18335387">
            <a:off x="4184075" y="2246606"/>
            <a:ext cx="2453894" cy="276999"/>
          </a:xfrm>
          <a:prstGeom prst="rect">
            <a:avLst/>
          </a:prstGeom>
          <a:noFill/>
        </p:spPr>
        <p:txBody>
          <a:bodyPr wrap="square" rtlCol="0">
            <a:spAutoFit/>
          </a:bodyPr>
          <a:lstStyle/>
          <a:p>
            <a:pPr algn="ctr"/>
            <a:r>
              <a:rPr kumimoji="1" lang="en-US" altLang="zh-CN" sz="1200" dirty="0"/>
              <a:t>Exploration Resp</a:t>
            </a:r>
            <a:endParaRPr kumimoji="1" lang="zh-CN" altLang="en-US" sz="1200" dirty="0"/>
          </a:p>
        </p:txBody>
      </p:sp>
      <p:cxnSp>
        <p:nvCxnSpPr>
          <p:cNvPr id="28" name="直线箭头连接符 27">
            <a:extLst>
              <a:ext uri="{FF2B5EF4-FFF2-40B4-BE49-F238E27FC236}">
                <a16:creationId xmlns:a16="http://schemas.microsoft.com/office/drawing/2014/main" id="{AA503815-0EAC-4ACB-1C61-4ED8E75A4362}"/>
              </a:ext>
            </a:extLst>
          </p:cNvPr>
          <p:cNvCxnSpPr>
            <a:cxnSpLocks/>
          </p:cNvCxnSpPr>
          <p:nvPr/>
        </p:nvCxnSpPr>
        <p:spPr>
          <a:xfrm>
            <a:off x="6047587" y="1604325"/>
            <a:ext cx="930344" cy="1283518"/>
          </a:xfrm>
          <a:prstGeom prst="straightConnector1">
            <a:avLst/>
          </a:prstGeom>
          <a:ln w="25400" cmpd="sng">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1EA466C-1F22-1E7B-9C9A-6693CAEC5B5E}"/>
              </a:ext>
            </a:extLst>
          </p:cNvPr>
          <p:cNvCxnSpPr>
            <a:cxnSpLocks/>
            <a:endCxn id="27" idx="3"/>
          </p:cNvCxnSpPr>
          <p:nvPr/>
        </p:nvCxnSpPr>
        <p:spPr>
          <a:xfrm flipH="1" flipV="1">
            <a:off x="6125079" y="1387347"/>
            <a:ext cx="1103423" cy="1455847"/>
          </a:xfrm>
          <a:prstGeom prst="straightConnector1">
            <a:avLst/>
          </a:prstGeom>
          <a:ln w="25400" cmpd="sng">
            <a:solidFill>
              <a:schemeClr val="accent3">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D17053B-4112-F769-CEF7-CA74A0CF4E02}"/>
              </a:ext>
            </a:extLst>
          </p:cNvPr>
          <p:cNvSpPr txBox="1"/>
          <p:nvPr/>
        </p:nvSpPr>
        <p:spPr>
          <a:xfrm>
            <a:off x="231677" y="3646992"/>
            <a:ext cx="9546615" cy="646331"/>
          </a:xfrm>
          <a:prstGeom prst="rect">
            <a:avLst/>
          </a:prstGeom>
          <a:noFill/>
        </p:spPr>
        <p:txBody>
          <a:bodyPr wrap="square" rtlCol="0">
            <a:spAutoFit/>
          </a:bodyPr>
          <a:lstStyle/>
          <a:p>
            <a:r>
              <a:rPr lang="en" altLang="zh-CN" sz="1800" dirty="0">
                <a:latin typeface="Georgia" panose="02040502050405020303" pitchFamily="18" charset="0"/>
              </a:rPr>
              <a:t>Three kinds of packets for the cooperative autonomous mapping in the heterogeneous NAV:</a:t>
            </a:r>
          </a:p>
          <a:p>
            <a:endParaRPr kumimoji="1" lang="zh-CN" altLang="en-US" dirty="0"/>
          </a:p>
        </p:txBody>
      </p:sp>
    </p:spTree>
    <p:extLst>
      <p:ext uri="{BB962C8B-B14F-4D97-AF65-F5344CB8AC3E}">
        <p14:creationId xmlns:p14="http://schemas.microsoft.com/office/powerpoint/2010/main" val="256090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p:txBody>
          <a:bodyPr>
            <a:normAutofit/>
          </a:bodyPr>
          <a:lstStyle/>
          <a:p>
            <a:r>
              <a:rPr kumimoji="1" lang="en-US" altLang="zh-CN" sz="3200" dirty="0"/>
              <a:t>SYSTEM OPTIMIZATION</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17</a:t>
            </a:fld>
            <a:endParaRPr lang="zh-CN" altLang="en-US" dirty="0"/>
          </a:p>
        </p:txBody>
      </p:sp>
      <p:sp>
        <p:nvSpPr>
          <p:cNvPr id="6" name="文本框 5">
            <a:extLst>
              <a:ext uri="{FF2B5EF4-FFF2-40B4-BE49-F238E27FC236}">
                <a16:creationId xmlns:a16="http://schemas.microsoft.com/office/drawing/2014/main" id="{F5DA8378-2FFD-9016-CDF1-C6CE131D5A76}"/>
              </a:ext>
            </a:extLst>
          </p:cNvPr>
          <p:cNvSpPr txBox="1"/>
          <p:nvPr/>
        </p:nvSpPr>
        <p:spPr>
          <a:xfrm>
            <a:off x="496614" y="1184048"/>
            <a:ext cx="8650013" cy="461665"/>
          </a:xfrm>
          <a:prstGeom prst="rect">
            <a:avLst/>
          </a:prstGeom>
          <a:noFill/>
        </p:spPr>
        <p:txBody>
          <a:bodyPr wrap="square">
            <a:spAutoFit/>
          </a:bodyPr>
          <a:lstStyle/>
          <a:p>
            <a:r>
              <a:rPr kumimoji="1" lang="en-US" altLang="zh-CN" sz="2400" dirty="0"/>
              <a:t>1. Merge</a:t>
            </a:r>
            <a:r>
              <a:rPr kumimoji="1" lang="zh-CN" altLang="en-US" sz="2400" dirty="0"/>
              <a:t> </a:t>
            </a:r>
            <a:r>
              <a:rPr kumimoji="1" lang="en-US" altLang="zh-CN" sz="2400" dirty="0"/>
              <a:t>duplicate rays to accelerate building map</a:t>
            </a:r>
            <a:endParaRPr lang="zh-CN" altLang="en-US" sz="2400" dirty="0"/>
          </a:p>
        </p:txBody>
      </p:sp>
      <p:sp>
        <p:nvSpPr>
          <p:cNvPr id="13" name="文本框 12">
            <a:extLst>
              <a:ext uri="{FF2B5EF4-FFF2-40B4-BE49-F238E27FC236}">
                <a16:creationId xmlns:a16="http://schemas.microsoft.com/office/drawing/2014/main" id="{15BF5678-D12A-73BB-9F01-662ECD8B2DBF}"/>
              </a:ext>
            </a:extLst>
          </p:cNvPr>
          <p:cNvSpPr txBox="1"/>
          <p:nvPr/>
        </p:nvSpPr>
        <p:spPr>
          <a:xfrm>
            <a:off x="496614" y="4297367"/>
            <a:ext cx="9877096" cy="830997"/>
          </a:xfrm>
          <a:prstGeom prst="rect">
            <a:avLst/>
          </a:prstGeom>
          <a:noFill/>
        </p:spPr>
        <p:txBody>
          <a:bodyPr wrap="square">
            <a:spAutoFit/>
          </a:bodyPr>
          <a:lstStyle/>
          <a:p>
            <a:r>
              <a:rPr kumimoji="1" lang="en-US" altLang="zh-CN" sz="2400" dirty="0"/>
              <a:t>2. Adjust edge-NAV positions dynamically using the artificial potential field (APF) method </a:t>
            </a:r>
            <a:endParaRPr lang="zh-CN" altLang="en-US" sz="2400" dirty="0"/>
          </a:p>
        </p:txBody>
      </p:sp>
      <p:pic>
        <p:nvPicPr>
          <p:cNvPr id="14" name="图片 13">
            <a:extLst>
              <a:ext uri="{FF2B5EF4-FFF2-40B4-BE49-F238E27FC236}">
                <a16:creationId xmlns:a16="http://schemas.microsoft.com/office/drawing/2014/main" id="{FE07A45E-C455-F5AD-716B-763050592CA3}"/>
              </a:ext>
            </a:extLst>
          </p:cNvPr>
          <p:cNvPicPr>
            <a:picLocks noChangeAspect="1"/>
          </p:cNvPicPr>
          <p:nvPr/>
        </p:nvPicPr>
        <p:blipFill>
          <a:blip r:embed="rId3"/>
          <a:stretch>
            <a:fillRect/>
          </a:stretch>
        </p:blipFill>
        <p:spPr>
          <a:xfrm>
            <a:off x="3045373" y="1689306"/>
            <a:ext cx="6101254" cy="2548792"/>
          </a:xfrm>
          <a:prstGeom prst="rect">
            <a:avLst/>
          </a:prstGeom>
        </p:spPr>
      </p:pic>
    </p:spTree>
    <p:extLst>
      <p:ext uri="{BB962C8B-B14F-4D97-AF65-F5344CB8AC3E}">
        <p14:creationId xmlns:p14="http://schemas.microsoft.com/office/powerpoint/2010/main" val="420576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Implementation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05</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FIVE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126152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19</a:t>
            </a:fld>
            <a:endParaRPr lang="zh-CN" altLang="en-US" dirty="0">
              <a:latin typeface="Helvetica" pitchFamily="2" charset="0"/>
            </a:endParaRPr>
          </a:p>
        </p:txBody>
      </p:sp>
      <p:pic>
        <p:nvPicPr>
          <p:cNvPr id="8" name="图片 7">
            <a:extLst>
              <a:ext uri="{FF2B5EF4-FFF2-40B4-BE49-F238E27FC236}">
                <a16:creationId xmlns:a16="http://schemas.microsoft.com/office/drawing/2014/main" id="{726AEF49-9EFB-D649-B140-87AAF31C5FEC}"/>
              </a:ext>
            </a:extLst>
          </p:cNvPr>
          <p:cNvPicPr>
            <a:picLocks noChangeAspect="1"/>
          </p:cNvPicPr>
          <p:nvPr/>
        </p:nvPicPr>
        <p:blipFill rotWithShape="1">
          <a:blip r:embed="rId3"/>
          <a:srcRect t="15182" b="11374"/>
          <a:stretch/>
        </p:blipFill>
        <p:spPr>
          <a:xfrm>
            <a:off x="6339348" y="1038385"/>
            <a:ext cx="5269739" cy="516047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graphicFrame>
            <p:nvGraphicFramePr>
              <p:cNvPr id="9" name="表格 9">
                <a:extLst>
                  <a:ext uri="{FF2B5EF4-FFF2-40B4-BE49-F238E27FC236}">
                    <a16:creationId xmlns:a16="http://schemas.microsoft.com/office/drawing/2014/main" id="{90A9FF7C-D721-1829-81C0-A8AC3BB4D38F}"/>
                  </a:ext>
                </a:extLst>
              </p:cNvPr>
              <p:cNvGraphicFramePr>
                <a:graphicFrameLocks noGrp="1"/>
              </p:cNvGraphicFramePr>
              <p:nvPr>
                <p:extLst>
                  <p:ext uri="{D42A27DB-BD31-4B8C-83A1-F6EECF244321}">
                    <p14:modId xmlns:p14="http://schemas.microsoft.com/office/powerpoint/2010/main" val="1263295468"/>
                  </p:ext>
                </p:extLst>
              </p:nvPr>
            </p:nvGraphicFramePr>
            <p:xfrm>
              <a:off x="582912" y="1240125"/>
              <a:ext cx="5199703" cy="4377750"/>
            </p:xfrm>
            <a:graphic>
              <a:graphicData uri="http://schemas.openxmlformats.org/drawingml/2006/table">
                <a:tbl>
                  <a:tblPr firstRow="1" bandRow="1">
                    <a:tableStyleId>{5C22544A-7EE6-4342-B048-85BDC9FD1C3A}</a:tableStyleId>
                  </a:tblPr>
                  <a:tblGrid>
                    <a:gridCol w="2312823">
                      <a:extLst>
                        <a:ext uri="{9D8B030D-6E8A-4147-A177-3AD203B41FA5}">
                          <a16:colId xmlns:a16="http://schemas.microsoft.com/office/drawing/2014/main" val="1130250793"/>
                        </a:ext>
                      </a:extLst>
                    </a:gridCol>
                    <a:gridCol w="2886880">
                      <a:extLst>
                        <a:ext uri="{9D8B030D-6E8A-4147-A177-3AD203B41FA5}">
                          <a16:colId xmlns:a16="http://schemas.microsoft.com/office/drawing/2014/main" val="142832572"/>
                        </a:ext>
                      </a:extLst>
                    </a:gridCol>
                  </a:tblGrid>
                  <a:tr h="752086">
                    <a:tc>
                      <a:txBody>
                        <a:bodyPr/>
                        <a:lstStyle/>
                        <a:p>
                          <a:pPr algn="ctr"/>
                          <a:endParaRPr lang="zh-CN" altLang="en-US" dirty="0"/>
                        </a:p>
                      </a:txBody>
                      <a:tcPr/>
                    </a:tc>
                    <a:tc>
                      <a:txBody>
                        <a:bodyPr/>
                        <a:lstStyle/>
                        <a:p>
                          <a:pPr algn="ctr"/>
                          <a:r>
                            <a:rPr lang="en" altLang="zh-CN" dirty="0"/>
                            <a:t>parameters</a:t>
                          </a:r>
                          <a:endParaRPr lang="zh-CN" altLang="en-US" dirty="0"/>
                        </a:p>
                      </a:txBody>
                      <a:tcPr/>
                    </a:tc>
                    <a:extLst>
                      <a:ext uri="{0D108BD9-81ED-4DB2-BD59-A6C34878D82A}">
                        <a16:rowId xmlns:a16="http://schemas.microsoft.com/office/drawing/2014/main" val="479860141"/>
                      </a:ext>
                    </a:extLst>
                  </a:tr>
                  <a:tr h="591759">
                    <a:tc>
                      <a:txBody>
                        <a:bodyPr/>
                        <a:lstStyle/>
                        <a:p>
                          <a:pPr algn="ctr"/>
                          <a:r>
                            <a:rPr lang="en-US" altLang="zh-CN" dirty="0"/>
                            <a:t>platform</a:t>
                          </a:r>
                          <a:endParaRPr lang="zh-CN" altLang="en-US" dirty="0"/>
                        </a:p>
                      </a:txBody>
                      <a:tcPr/>
                    </a:tc>
                    <a:tc>
                      <a:txBody>
                        <a:bodyPr/>
                        <a:lstStyle/>
                        <a:p>
                          <a:pPr algn="ctr"/>
                          <a:r>
                            <a:rPr lang="en-US" altLang="zh-CN" dirty="0" err="1"/>
                            <a:t>Crazyflie</a:t>
                          </a:r>
                          <a:r>
                            <a:rPr lang="en-US" altLang="zh-CN" dirty="0"/>
                            <a:t> 2.1</a:t>
                          </a:r>
                          <a:endParaRPr lang="zh-CN" altLang="en-US" dirty="0"/>
                        </a:p>
                      </a:txBody>
                      <a:tcPr/>
                    </a:tc>
                    <a:extLst>
                      <a:ext uri="{0D108BD9-81ED-4DB2-BD59-A6C34878D82A}">
                        <a16:rowId xmlns:a16="http://schemas.microsoft.com/office/drawing/2014/main" val="508980465"/>
                      </a:ext>
                    </a:extLst>
                  </a:tr>
                  <a:tr h="517108">
                    <a:tc>
                      <a:txBody>
                        <a:bodyPr/>
                        <a:lstStyle/>
                        <a:p>
                          <a:pPr algn="ctr"/>
                          <a:r>
                            <a:rPr lang="en-US" altLang="zh-CN" dirty="0"/>
                            <a:t>Weigh</a:t>
                          </a:r>
                          <a:endParaRPr lang="zh-CN" altLang="en-US" dirty="0"/>
                        </a:p>
                      </a:txBody>
                      <a:tcPr/>
                    </a:tc>
                    <a:tc>
                      <a:txBody>
                        <a:bodyPr/>
                        <a:lstStyle/>
                        <a:p>
                          <a:pPr algn="ctr"/>
                          <a:r>
                            <a:rPr lang="en-US" altLang="zh-CN" dirty="0"/>
                            <a:t>27g</a:t>
                          </a:r>
                          <a:endParaRPr lang="zh-CN" altLang="en-US" dirty="0"/>
                        </a:p>
                      </a:txBody>
                      <a:tcPr/>
                    </a:tc>
                    <a:extLst>
                      <a:ext uri="{0D108BD9-81ED-4DB2-BD59-A6C34878D82A}">
                        <a16:rowId xmlns:a16="http://schemas.microsoft.com/office/drawing/2014/main" val="1490974017"/>
                      </a:ext>
                    </a:extLst>
                  </a:tr>
                  <a:tr h="499175">
                    <a:tc>
                      <a:txBody>
                        <a:bodyPr/>
                        <a:lstStyle/>
                        <a:p>
                          <a:pPr algn="ctr"/>
                          <a:r>
                            <a:rPr lang="en" altLang="zh-CN" dirty="0"/>
                            <a:t>Maximum load</a:t>
                          </a:r>
                          <a:endParaRPr lang="zh-CN" altLang="en-US" dirty="0"/>
                        </a:p>
                      </a:txBody>
                      <a:tcPr/>
                    </a:tc>
                    <a:tc>
                      <a:txBody>
                        <a:bodyPr/>
                        <a:lstStyle/>
                        <a:p>
                          <a:pPr algn="ctr"/>
                          <a:r>
                            <a:rPr lang="en-US" altLang="zh-CN" dirty="0"/>
                            <a:t>15g</a:t>
                          </a:r>
                          <a:endParaRPr lang="zh-CN" altLang="en-US" dirty="0"/>
                        </a:p>
                      </a:txBody>
                      <a:tcPr/>
                    </a:tc>
                    <a:extLst>
                      <a:ext uri="{0D108BD9-81ED-4DB2-BD59-A6C34878D82A}">
                        <a16:rowId xmlns:a16="http://schemas.microsoft.com/office/drawing/2014/main" val="439575693"/>
                      </a:ext>
                    </a:extLst>
                  </a:tr>
                  <a:tr h="478251">
                    <a:tc>
                      <a:txBody>
                        <a:bodyPr/>
                        <a:lstStyle/>
                        <a:p>
                          <a:pPr algn="ctr"/>
                          <a:r>
                            <a:rPr lang="en" altLang="zh-CN" dirty="0"/>
                            <a:t>battery capacity</a:t>
                          </a:r>
                          <a:endParaRPr lang="zh-CN" altLang="en-US" dirty="0"/>
                        </a:p>
                      </a:txBody>
                      <a:tcPr/>
                    </a:tc>
                    <a:tc>
                      <a:txBody>
                        <a:bodyPr/>
                        <a:lstStyle/>
                        <a:p>
                          <a:pPr algn="ctr"/>
                          <a:r>
                            <a:rPr lang="en-US" altLang="zh-CN" dirty="0"/>
                            <a:t>250mAh</a:t>
                          </a:r>
                          <a:endParaRPr lang="zh-CN" altLang="en-US" dirty="0"/>
                        </a:p>
                      </a:txBody>
                      <a:tcPr/>
                    </a:tc>
                    <a:extLst>
                      <a:ext uri="{0D108BD9-81ED-4DB2-BD59-A6C34878D82A}">
                        <a16:rowId xmlns:a16="http://schemas.microsoft.com/office/drawing/2014/main" val="493327061"/>
                      </a:ext>
                    </a:extLst>
                  </a:tr>
                  <a:tr h="478251">
                    <a:tc>
                      <a:txBody>
                        <a:bodyPr/>
                        <a:lstStyle/>
                        <a:p>
                          <a:pPr algn="ctr"/>
                          <a:r>
                            <a:rPr lang="en-US" altLang="zh-CN" dirty="0"/>
                            <a:t>size</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92</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92×29</m:t>
                                </m:r>
                                <m:r>
                                  <m:rPr>
                                    <m:sty m:val="p"/>
                                  </m:rPr>
                                  <a:rPr lang="en-US" altLang="zh-CN" b="0" i="1" smtClean="0">
                                    <a:latin typeface="Cambria Math" panose="02040503050406030204" pitchFamily="18" charset="0"/>
                                    <a:ea typeface="Cambria Math" panose="02040503050406030204" pitchFamily="18" charset="0"/>
                                  </a:rPr>
                                  <m:t>mm</m:t>
                                </m:r>
                              </m:oMath>
                            </m:oMathPara>
                          </a14:m>
                          <a:endParaRPr lang="en-US" altLang="zh-CN" b="0" dirty="0">
                            <a:ea typeface="Cambria Math" panose="02040503050406030204" pitchFamily="18" charset="0"/>
                          </a:endParaRPr>
                        </a:p>
                      </a:txBody>
                      <a:tcPr/>
                    </a:tc>
                    <a:extLst>
                      <a:ext uri="{0D108BD9-81ED-4DB2-BD59-A6C34878D82A}">
                        <a16:rowId xmlns:a16="http://schemas.microsoft.com/office/drawing/2014/main" val="3388149788"/>
                      </a:ext>
                    </a:extLst>
                  </a:tr>
                  <a:tr h="1061120">
                    <a:tc>
                      <a:txBody>
                        <a:bodyPr/>
                        <a:lstStyle/>
                        <a:p>
                          <a:pPr algn="ctr"/>
                          <a:r>
                            <a:rPr lang="en-US" altLang="zh-CN" dirty="0"/>
                            <a:t>MCU</a:t>
                          </a:r>
                          <a:endParaRPr lang="zh-CN" altLang="en-US" dirty="0"/>
                        </a:p>
                      </a:txBody>
                      <a:tcPr/>
                    </a:tc>
                    <a:tc>
                      <a:txBody>
                        <a:bodyPr/>
                        <a:lstStyle/>
                        <a:p>
                          <a:pPr algn="ctr"/>
                          <a:r>
                            <a:rPr lang="en-US" altLang="zh-CN" dirty="0"/>
                            <a:t>Cortex-M4 (168MHz,192Kb SRAM,1Mb flash)</a:t>
                          </a:r>
                          <a:endParaRPr lang="zh-CN" altLang="en-US" dirty="0"/>
                        </a:p>
                      </a:txBody>
                      <a:tcPr/>
                    </a:tc>
                    <a:extLst>
                      <a:ext uri="{0D108BD9-81ED-4DB2-BD59-A6C34878D82A}">
                        <a16:rowId xmlns:a16="http://schemas.microsoft.com/office/drawing/2014/main" val="3500455878"/>
                      </a:ext>
                    </a:extLst>
                  </a:tr>
                </a:tbl>
              </a:graphicData>
            </a:graphic>
          </p:graphicFrame>
        </mc:Choice>
        <mc:Fallback xmlns="">
          <p:graphicFrame>
            <p:nvGraphicFramePr>
              <p:cNvPr id="9" name="表格 9">
                <a:extLst>
                  <a:ext uri="{FF2B5EF4-FFF2-40B4-BE49-F238E27FC236}">
                    <a16:creationId xmlns:a16="http://schemas.microsoft.com/office/drawing/2014/main" id="{90A9FF7C-D721-1829-81C0-A8AC3BB4D38F}"/>
                  </a:ext>
                </a:extLst>
              </p:cNvPr>
              <p:cNvGraphicFramePr>
                <a:graphicFrameLocks noGrp="1"/>
              </p:cNvGraphicFramePr>
              <p:nvPr>
                <p:extLst>
                  <p:ext uri="{D42A27DB-BD31-4B8C-83A1-F6EECF244321}">
                    <p14:modId xmlns:p14="http://schemas.microsoft.com/office/powerpoint/2010/main" val="1263295468"/>
                  </p:ext>
                </p:extLst>
              </p:nvPr>
            </p:nvGraphicFramePr>
            <p:xfrm>
              <a:off x="582912" y="1240125"/>
              <a:ext cx="5199703" cy="4377750"/>
            </p:xfrm>
            <a:graphic>
              <a:graphicData uri="http://schemas.openxmlformats.org/drawingml/2006/table">
                <a:tbl>
                  <a:tblPr firstRow="1" bandRow="1">
                    <a:tableStyleId>{5C22544A-7EE6-4342-B048-85BDC9FD1C3A}</a:tableStyleId>
                  </a:tblPr>
                  <a:tblGrid>
                    <a:gridCol w="2312823">
                      <a:extLst>
                        <a:ext uri="{9D8B030D-6E8A-4147-A177-3AD203B41FA5}">
                          <a16:colId xmlns:a16="http://schemas.microsoft.com/office/drawing/2014/main" val="1130250793"/>
                        </a:ext>
                      </a:extLst>
                    </a:gridCol>
                    <a:gridCol w="2886880">
                      <a:extLst>
                        <a:ext uri="{9D8B030D-6E8A-4147-A177-3AD203B41FA5}">
                          <a16:colId xmlns:a16="http://schemas.microsoft.com/office/drawing/2014/main" val="142832572"/>
                        </a:ext>
                      </a:extLst>
                    </a:gridCol>
                  </a:tblGrid>
                  <a:tr h="752086">
                    <a:tc>
                      <a:txBody>
                        <a:bodyPr/>
                        <a:lstStyle/>
                        <a:p>
                          <a:pPr algn="ctr"/>
                          <a:endParaRPr lang="zh-CN" altLang="en-US" dirty="0"/>
                        </a:p>
                      </a:txBody>
                      <a:tcPr/>
                    </a:tc>
                    <a:tc>
                      <a:txBody>
                        <a:bodyPr/>
                        <a:lstStyle/>
                        <a:p>
                          <a:pPr algn="ctr"/>
                          <a:r>
                            <a:rPr lang="en" altLang="zh-CN" dirty="0"/>
                            <a:t>parameters</a:t>
                          </a:r>
                          <a:endParaRPr lang="zh-CN" altLang="en-US" dirty="0"/>
                        </a:p>
                      </a:txBody>
                      <a:tcPr/>
                    </a:tc>
                    <a:extLst>
                      <a:ext uri="{0D108BD9-81ED-4DB2-BD59-A6C34878D82A}">
                        <a16:rowId xmlns:a16="http://schemas.microsoft.com/office/drawing/2014/main" val="479860141"/>
                      </a:ext>
                    </a:extLst>
                  </a:tr>
                  <a:tr h="591759">
                    <a:tc>
                      <a:txBody>
                        <a:bodyPr/>
                        <a:lstStyle/>
                        <a:p>
                          <a:pPr algn="ctr"/>
                          <a:r>
                            <a:rPr lang="en-US" altLang="zh-CN" dirty="0"/>
                            <a:t>platform</a:t>
                          </a:r>
                          <a:endParaRPr lang="zh-CN" altLang="en-US" dirty="0"/>
                        </a:p>
                      </a:txBody>
                      <a:tcPr/>
                    </a:tc>
                    <a:tc>
                      <a:txBody>
                        <a:bodyPr/>
                        <a:lstStyle/>
                        <a:p>
                          <a:pPr algn="ctr"/>
                          <a:r>
                            <a:rPr lang="en-US" altLang="zh-CN" dirty="0" err="1"/>
                            <a:t>Crazyflie</a:t>
                          </a:r>
                          <a:r>
                            <a:rPr lang="en-US" altLang="zh-CN" dirty="0"/>
                            <a:t> 2.1</a:t>
                          </a:r>
                          <a:endParaRPr lang="zh-CN" altLang="en-US" dirty="0"/>
                        </a:p>
                      </a:txBody>
                      <a:tcPr/>
                    </a:tc>
                    <a:extLst>
                      <a:ext uri="{0D108BD9-81ED-4DB2-BD59-A6C34878D82A}">
                        <a16:rowId xmlns:a16="http://schemas.microsoft.com/office/drawing/2014/main" val="508980465"/>
                      </a:ext>
                    </a:extLst>
                  </a:tr>
                  <a:tr h="517108">
                    <a:tc>
                      <a:txBody>
                        <a:bodyPr/>
                        <a:lstStyle/>
                        <a:p>
                          <a:pPr algn="ctr"/>
                          <a:r>
                            <a:rPr lang="en-US" altLang="zh-CN" dirty="0"/>
                            <a:t>Weigh</a:t>
                          </a:r>
                          <a:endParaRPr lang="zh-CN" altLang="en-US" dirty="0"/>
                        </a:p>
                      </a:txBody>
                      <a:tcPr/>
                    </a:tc>
                    <a:tc>
                      <a:txBody>
                        <a:bodyPr/>
                        <a:lstStyle/>
                        <a:p>
                          <a:pPr algn="ctr"/>
                          <a:r>
                            <a:rPr lang="en-US" altLang="zh-CN" dirty="0"/>
                            <a:t>27g</a:t>
                          </a:r>
                          <a:endParaRPr lang="zh-CN" altLang="en-US" dirty="0"/>
                        </a:p>
                      </a:txBody>
                      <a:tcPr/>
                    </a:tc>
                    <a:extLst>
                      <a:ext uri="{0D108BD9-81ED-4DB2-BD59-A6C34878D82A}">
                        <a16:rowId xmlns:a16="http://schemas.microsoft.com/office/drawing/2014/main" val="1490974017"/>
                      </a:ext>
                    </a:extLst>
                  </a:tr>
                  <a:tr h="499175">
                    <a:tc>
                      <a:txBody>
                        <a:bodyPr/>
                        <a:lstStyle/>
                        <a:p>
                          <a:pPr algn="ctr"/>
                          <a:r>
                            <a:rPr lang="en" altLang="zh-CN" dirty="0"/>
                            <a:t>Maximum load</a:t>
                          </a:r>
                          <a:endParaRPr lang="zh-CN" altLang="en-US" dirty="0"/>
                        </a:p>
                      </a:txBody>
                      <a:tcPr/>
                    </a:tc>
                    <a:tc>
                      <a:txBody>
                        <a:bodyPr/>
                        <a:lstStyle/>
                        <a:p>
                          <a:pPr algn="ctr"/>
                          <a:r>
                            <a:rPr lang="en-US" altLang="zh-CN" dirty="0"/>
                            <a:t>15g</a:t>
                          </a:r>
                          <a:endParaRPr lang="zh-CN" altLang="en-US" dirty="0"/>
                        </a:p>
                      </a:txBody>
                      <a:tcPr/>
                    </a:tc>
                    <a:extLst>
                      <a:ext uri="{0D108BD9-81ED-4DB2-BD59-A6C34878D82A}">
                        <a16:rowId xmlns:a16="http://schemas.microsoft.com/office/drawing/2014/main" val="439575693"/>
                      </a:ext>
                    </a:extLst>
                  </a:tr>
                  <a:tr h="478251">
                    <a:tc>
                      <a:txBody>
                        <a:bodyPr/>
                        <a:lstStyle/>
                        <a:p>
                          <a:pPr algn="ctr"/>
                          <a:r>
                            <a:rPr lang="en" altLang="zh-CN" dirty="0"/>
                            <a:t>battery capacity</a:t>
                          </a:r>
                          <a:endParaRPr lang="zh-CN" altLang="en-US" dirty="0"/>
                        </a:p>
                      </a:txBody>
                      <a:tcPr/>
                    </a:tc>
                    <a:tc>
                      <a:txBody>
                        <a:bodyPr/>
                        <a:lstStyle/>
                        <a:p>
                          <a:pPr algn="ctr"/>
                          <a:r>
                            <a:rPr lang="en-US" altLang="zh-CN" dirty="0"/>
                            <a:t>250mAh</a:t>
                          </a:r>
                          <a:endParaRPr lang="zh-CN" altLang="en-US" dirty="0"/>
                        </a:p>
                      </a:txBody>
                      <a:tcPr/>
                    </a:tc>
                    <a:extLst>
                      <a:ext uri="{0D108BD9-81ED-4DB2-BD59-A6C34878D82A}">
                        <a16:rowId xmlns:a16="http://schemas.microsoft.com/office/drawing/2014/main" val="493327061"/>
                      </a:ext>
                    </a:extLst>
                  </a:tr>
                  <a:tr h="478251">
                    <a:tc>
                      <a:txBody>
                        <a:bodyPr/>
                        <a:lstStyle/>
                        <a:p>
                          <a:pPr algn="ctr"/>
                          <a:r>
                            <a:rPr lang="en-US" altLang="zh-CN" dirty="0"/>
                            <a:t>size</a:t>
                          </a:r>
                          <a:endParaRPr lang="zh-CN" altLang="en-US" dirty="0"/>
                        </a:p>
                      </a:txBody>
                      <a:tcPr/>
                    </a:tc>
                    <a:tc>
                      <a:txBody>
                        <a:bodyPr/>
                        <a:lstStyle/>
                        <a:p>
                          <a:endParaRPr lang="zh-CN"/>
                        </a:p>
                      </a:txBody>
                      <a:tcPr>
                        <a:blipFill>
                          <a:blip r:embed="rId4"/>
                          <a:stretch>
                            <a:fillRect l="-80263" t="-594737" r="-877" b="-223684"/>
                          </a:stretch>
                        </a:blipFill>
                      </a:tcPr>
                    </a:tc>
                    <a:extLst>
                      <a:ext uri="{0D108BD9-81ED-4DB2-BD59-A6C34878D82A}">
                        <a16:rowId xmlns:a16="http://schemas.microsoft.com/office/drawing/2014/main" val="3388149788"/>
                      </a:ext>
                    </a:extLst>
                  </a:tr>
                  <a:tr h="1061120">
                    <a:tc>
                      <a:txBody>
                        <a:bodyPr/>
                        <a:lstStyle/>
                        <a:p>
                          <a:pPr algn="ctr"/>
                          <a:r>
                            <a:rPr lang="en-US" altLang="zh-CN" dirty="0"/>
                            <a:t>MCU</a:t>
                          </a:r>
                          <a:endParaRPr lang="zh-CN" altLang="en-US" dirty="0"/>
                        </a:p>
                      </a:txBody>
                      <a:tcPr/>
                    </a:tc>
                    <a:tc>
                      <a:txBody>
                        <a:bodyPr/>
                        <a:lstStyle/>
                        <a:p>
                          <a:pPr algn="ctr"/>
                          <a:r>
                            <a:rPr lang="en-US" altLang="zh-CN" dirty="0"/>
                            <a:t>Cortex-M4 (168MHz,192Kb SRAM,1Mb flash)</a:t>
                          </a:r>
                          <a:endParaRPr lang="zh-CN" altLang="en-US" dirty="0"/>
                        </a:p>
                      </a:txBody>
                      <a:tcPr/>
                    </a:tc>
                    <a:extLst>
                      <a:ext uri="{0D108BD9-81ED-4DB2-BD59-A6C34878D82A}">
                        <a16:rowId xmlns:a16="http://schemas.microsoft.com/office/drawing/2014/main" val="3500455878"/>
                      </a:ext>
                    </a:extLst>
                  </a:tr>
                </a:tbl>
              </a:graphicData>
            </a:graphic>
          </p:graphicFrame>
        </mc:Fallback>
      </mc:AlternateContent>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Parameters of NAV</a:t>
            </a:r>
          </a:p>
        </p:txBody>
      </p:sp>
    </p:spTree>
    <p:extLst>
      <p:ext uri="{BB962C8B-B14F-4D97-AF65-F5344CB8AC3E}">
        <p14:creationId xmlns:p14="http://schemas.microsoft.com/office/powerpoint/2010/main" val="411762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4303" y="872401"/>
            <a:ext cx="7645725" cy="4929265"/>
            <a:chOff x="3425217" y="911311"/>
            <a:chExt cx="7645725" cy="4929265"/>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80" y="911311"/>
              <a:ext cx="7641337" cy="1028355"/>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1" dirty="0">
                  <a:latin typeface="Helvetica" pitchFamily="2" charset="0"/>
                  <a:cs typeface="Arial" panose="020B0604020202020204" pitchFamily="34" charset="0"/>
                  <a:sym typeface="+mn-lt"/>
                </a:rPr>
                <a:t>01 INTRODUCTION</a:t>
              </a:r>
              <a:endParaRPr kumimoji="0" lang="zh-CN" altLang="en-US" sz="2400" b="1" u="none" strike="noStrike" kern="1200" cap="none" normalizeH="0" noProof="0" dirty="0">
                <a:ln>
                  <a:noFill/>
                </a:ln>
                <a:effectLst/>
                <a:uLnTx/>
                <a:uFillTx/>
                <a:latin typeface="Helvetica" pitchFamily="2" charset="0"/>
                <a:cs typeface="Arial" panose="020B0604020202020204" pitchFamily="34" charset="0"/>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02 TINYOCTOMAP</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5217" y="2784088"/>
              <a:ext cx="7642800" cy="523221"/>
            </a:xfrm>
            <a:prstGeom prst="rect">
              <a:avLst/>
            </a:prstGeom>
            <a:noFill/>
          </p:spPr>
          <p:txBody>
            <a:bodyPr wrap="square" rtlCol="0" anchor="ctr" anchorCtr="0">
              <a:noAutofit/>
            </a:bodyPr>
            <a:lstStyle/>
            <a:p>
              <a:pPr lvl="0">
                <a:defRPr/>
              </a:pPr>
              <a:r>
                <a:rPr lang="en-US" altLang="zh-CN" sz="2400" b="1" dirty="0">
                  <a:latin typeface="Helvetica" pitchFamily="2" charset="0"/>
                  <a:cs typeface="Arial" panose="020B0604020202020204" pitchFamily="34" charset="0"/>
                  <a:sym typeface="+mn-lt"/>
                </a:rPr>
                <a:t>03 AUTONOMOUS EXPLORATION ALGORITHM</a:t>
              </a: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04 EDGE-ASSISTED OFFLOADING</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05 IMPLEMENTATION</a:t>
              </a: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400" b="1" dirty="0">
                  <a:latin typeface="Helvetica" pitchFamily="2" charset="0"/>
                  <a:cs typeface="Arial" panose="020B0604020202020204" pitchFamily="34" charset="0"/>
                  <a:sym typeface="+mn-lt"/>
                </a:rPr>
                <a:t>06 CONCLUSION</a:t>
              </a:r>
              <a:endParaRPr kumimoji="0" lang="zh-CN" altLang="en-US" sz="2400" b="1" u="none" strike="noStrike" kern="1200" cap="none" normalizeH="0" noProof="0" dirty="0">
                <a:ln>
                  <a:noFill/>
                </a:ln>
                <a:effectLst/>
                <a:uLnTx/>
                <a:uFillTx/>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20975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20</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Experimental Deck</a:t>
            </a:r>
          </a:p>
        </p:txBody>
      </p:sp>
      <p:pic>
        <p:nvPicPr>
          <p:cNvPr id="12" name="图片 11">
            <a:extLst>
              <a:ext uri="{FF2B5EF4-FFF2-40B4-BE49-F238E27FC236}">
                <a16:creationId xmlns:a16="http://schemas.microsoft.com/office/drawing/2014/main" id="{75B9E84D-DD24-17C7-90FB-D71948A2C99E}"/>
              </a:ext>
            </a:extLst>
          </p:cNvPr>
          <p:cNvPicPr>
            <a:picLocks noChangeAspect="1"/>
          </p:cNvPicPr>
          <p:nvPr/>
        </p:nvPicPr>
        <p:blipFill>
          <a:blip r:embed="rId3"/>
          <a:stretch>
            <a:fillRect/>
          </a:stretch>
        </p:blipFill>
        <p:spPr>
          <a:xfrm>
            <a:off x="5443060" y="1637365"/>
            <a:ext cx="6046965" cy="3500414"/>
          </a:xfrm>
          <a:prstGeom prst="rect">
            <a:avLst/>
          </a:prstGeom>
        </p:spPr>
      </p:pic>
      <p:graphicFrame>
        <p:nvGraphicFramePr>
          <p:cNvPr id="15" name="表格 15">
            <a:extLst>
              <a:ext uri="{FF2B5EF4-FFF2-40B4-BE49-F238E27FC236}">
                <a16:creationId xmlns:a16="http://schemas.microsoft.com/office/drawing/2014/main" id="{C9D0FDEE-606E-2904-D537-91E6C4966115}"/>
              </a:ext>
            </a:extLst>
          </p:cNvPr>
          <p:cNvGraphicFramePr>
            <a:graphicFrameLocks noGrp="1"/>
          </p:cNvGraphicFramePr>
          <p:nvPr>
            <p:extLst>
              <p:ext uri="{D42A27DB-BD31-4B8C-83A1-F6EECF244321}">
                <p14:modId xmlns:p14="http://schemas.microsoft.com/office/powerpoint/2010/main" val="2715452604"/>
              </p:ext>
            </p:extLst>
          </p:nvPr>
        </p:nvGraphicFramePr>
        <p:xfrm>
          <a:off x="338540" y="1453850"/>
          <a:ext cx="5104520" cy="3867444"/>
        </p:xfrm>
        <a:graphic>
          <a:graphicData uri="http://schemas.openxmlformats.org/drawingml/2006/table">
            <a:tbl>
              <a:tblPr firstRow="1" bandRow="1">
                <a:tableStyleId>{5C22544A-7EE6-4342-B048-85BDC9FD1C3A}</a:tableStyleId>
              </a:tblPr>
              <a:tblGrid>
                <a:gridCol w="2041105">
                  <a:extLst>
                    <a:ext uri="{9D8B030D-6E8A-4147-A177-3AD203B41FA5}">
                      <a16:colId xmlns:a16="http://schemas.microsoft.com/office/drawing/2014/main" val="1950747500"/>
                    </a:ext>
                  </a:extLst>
                </a:gridCol>
                <a:gridCol w="3063415">
                  <a:extLst>
                    <a:ext uri="{9D8B030D-6E8A-4147-A177-3AD203B41FA5}">
                      <a16:colId xmlns:a16="http://schemas.microsoft.com/office/drawing/2014/main" val="4056689643"/>
                    </a:ext>
                  </a:extLst>
                </a:gridCol>
              </a:tblGrid>
              <a:tr h="644574">
                <a:tc>
                  <a:txBody>
                    <a:bodyPr/>
                    <a:lstStyle/>
                    <a:p>
                      <a:pPr algn="ctr"/>
                      <a:r>
                        <a:rPr lang="en-US" altLang="zh-CN" dirty="0">
                          <a:latin typeface="Georgia" panose="02040502050405020303" pitchFamily="18" charset="0"/>
                        </a:rPr>
                        <a:t>Deck </a:t>
                      </a:r>
                      <a:endParaRPr lang="zh-CN" altLang="en-US" dirty="0">
                        <a:latin typeface="Georgia" panose="02040502050405020303" pitchFamily="18" charset="0"/>
                      </a:endParaRPr>
                    </a:p>
                  </a:txBody>
                  <a:tcPr/>
                </a:tc>
                <a:tc>
                  <a:txBody>
                    <a:bodyPr/>
                    <a:lstStyle/>
                    <a:p>
                      <a:pPr algn="ctr"/>
                      <a:endParaRPr lang="zh-CN" altLang="en-US" dirty="0">
                        <a:latin typeface="Georgia" panose="02040502050405020303" pitchFamily="18" charset="0"/>
                      </a:endParaRPr>
                    </a:p>
                  </a:txBody>
                  <a:tcPr/>
                </a:tc>
                <a:extLst>
                  <a:ext uri="{0D108BD9-81ED-4DB2-BD59-A6C34878D82A}">
                    <a16:rowId xmlns:a16="http://schemas.microsoft.com/office/drawing/2014/main" val="2610090329"/>
                  </a:ext>
                </a:extLst>
              </a:tr>
              <a:tr h="644574">
                <a:tc>
                  <a:txBody>
                    <a:bodyPr/>
                    <a:lstStyle/>
                    <a:p>
                      <a:pPr algn="ctr"/>
                      <a:r>
                        <a:rPr lang="en-US" altLang="zh-CN" sz="1400" dirty="0">
                          <a:latin typeface="Georgia" panose="02040502050405020303" pitchFamily="18" charset="0"/>
                        </a:rPr>
                        <a:t>Multi-ranger Deck</a:t>
                      </a:r>
                      <a:endParaRPr lang="zh-CN" altLang="en-US" sz="1400" dirty="0">
                        <a:latin typeface="Georgia" panose="02040502050405020303" pitchFamily="18" charset="0"/>
                      </a:endParaRPr>
                    </a:p>
                  </a:txBody>
                  <a:tcPr/>
                </a:tc>
                <a:tc>
                  <a:txBody>
                    <a:bodyPr/>
                    <a:lstStyle/>
                    <a:p>
                      <a:pPr algn="ctr"/>
                      <a:r>
                        <a:rPr lang="en" altLang="zh-CN" sz="1400" kern="1200" dirty="0">
                          <a:solidFill>
                            <a:schemeClr val="dk1"/>
                          </a:solidFill>
                          <a:latin typeface="Georgia" panose="02040502050405020303" pitchFamily="18" charset="0"/>
                          <a:ea typeface="+mn-ea"/>
                          <a:cs typeface="+mn-cs"/>
                        </a:rPr>
                        <a:t>measures the distance to objects in different directions.</a:t>
                      </a:r>
                      <a:endParaRPr lang="zh-CN" altLang="en-US" sz="1400" kern="1200" dirty="0">
                        <a:solidFill>
                          <a:schemeClr val="dk1"/>
                        </a:solidFill>
                        <a:latin typeface="Georgia" panose="02040502050405020303" pitchFamily="18" charset="0"/>
                        <a:ea typeface="+mn-ea"/>
                        <a:cs typeface="+mn-cs"/>
                      </a:endParaRPr>
                    </a:p>
                  </a:txBody>
                  <a:tcPr/>
                </a:tc>
                <a:extLst>
                  <a:ext uri="{0D108BD9-81ED-4DB2-BD59-A6C34878D82A}">
                    <a16:rowId xmlns:a16="http://schemas.microsoft.com/office/drawing/2014/main" val="2549851749"/>
                  </a:ext>
                </a:extLst>
              </a:tr>
              <a:tr h="644574">
                <a:tc>
                  <a:txBody>
                    <a:bodyPr/>
                    <a:lstStyle/>
                    <a:p>
                      <a:pPr algn="ctr"/>
                      <a:r>
                        <a:rPr lang="en-US" altLang="zh-CN" sz="1400" dirty="0">
                          <a:latin typeface="Georgia" panose="02040502050405020303" pitchFamily="18" charset="0"/>
                        </a:rPr>
                        <a:t>Flow-Deck</a:t>
                      </a:r>
                      <a:endParaRPr lang="zh-CN" altLang="en-US" sz="1400" dirty="0">
                        <a:latin typeface="Georgia" panose="02040502050405020303" pitchFamily="18" charset="0"/>
                      </a:endParaRPr>
                    </a:p>
                  </a:txBody>
                  <a:tcPr/>
                </a:tc>
                <a:tc>
                  <a:txBody>
                    <a:bodyPr/>
                    <a:lstStyle/>
                    <a:p>
                      <a:pPr algn="ctr"/>
                      <a:r>
                        <a:rPr lang="en" altLang="zh-CN" sz="1400" dirty="0">
                          <a:latin typeface="Georgia" panose="02040502050405020303" pitchFamily="18" charset="0"/>
                        </a:rPr>
                        <a:t>gives the </a:t>
                      </a:r>
                      <a:r>
                        <a:rPr lang="en" altLang="zh-CN" sz="1400" dirty="0" err="1">
                          <a:latin typeface="Georgia" panose="02040502050405020303" pitchFamily="18" charset="0"/>
                        </a:rPr>
                        <a:t>Crazyflie</a:t>
                      </a:r>
                      <a:r>
                        <a:rPr lang="en" altLang="zh-CN" sz="1400" dirty="0">
                          <a:latin typeface="Georgia" panose="02040502050405020303" pitchFamily="18" charset="0"/>
                        </a:rPr>
                        <a:t> the ability to detect its motions in any direction.</a:t>
                      </a:r>
                      <a:endParaRPr lang="zh-CN" altLang="en-US" sz="1400" dirty="0">
                        <a:latin typeface="Georgia" panose="02040502050405020303" pitchFamily="18" charset="0"/>
                      </a:endParaRPr>
                    </a:p>
                  </a:txBody>
                  <a:tcPr/>
                </a:tc>
                <a:extLst>
                  <a:ext uri="{0D108BD9-81ED-4DB2-BD59-A6C34878D82A}">
                    <a16:rowId xmlns:a16="http://schemas.microsoft.com/office/drawing/2014/main" val="3708804579"/>
                  </a:ext>
                </a:extLst>
              </a:tr>
              <a:tr h="644574">
                <a:tc>
                  <a:txBody>
                    <a:bodyPr/>
                    <a:lstStyle/>
                    <a:p>
                      <a:pPr algn="ctr"/>
                      <a:r>
                        <a:rPr lang="en-US" altLang="zh-CN" sz="1400" dirty="0">
                          <a:latin typeface="Georgia" panose="02040502050405020303" pitchFamily="18" charset="0"/>
                        </a:rPr>
                        <a:t>Lighthouse Deck</a:t>
                      </a:r>
                      <a:endParaRPr lang="zh-CN" altLang="en-US" sz="1400" dirty="0">
                        <a:latin typeface="Georgia" panose="02040502050405020303" pitchFamily="18" charset="0"/>
                      </a:endParaRPr>
                    </a:p>
                  </a:txBody>
                  <a:tcPr/>
                </a:tc>
                <a:tc>
                  <a:txBody>
                    <a:bodyPr/>
                    <a:lstStyle/>
                    <a:p>
                      <a:pPr algn="ctr"/>
                      <a:r>
                        <a:rPr lang="en" altLang="zh-CN" sz="1400" dirty="0">
                          <a:latin typeface="Georgia" panose="02040502050405020303" pitchFamily="18" charset="0"/>
                        </a:rPr>
                        <a:t>uses the base stations to achieve high precision positioning.</a:t>
                      </a:r>
                      <a:endParaRPr lang="zh-CN" altLang="en-US" sz="1400" dirty="0">
                        <a:latin typeface="Georgia" panose="02040502050405020303" pitchFamily="18" charset="0"/>
                      </a:endParaRPr>
                    </a:p>
                  </a:txBody>
                  <a:tcPr/>
                </a:tc>
                <a:extLst>
                  <a:ext uri="{0D108BD9-81ED-4DB2-BD59-A6C34878D82A}">
                    <a16:rowId xmlns:a16="http://schemas.microsoft.com/office/drawing/2014/main" val="3082235138"/>
                  </a:ext>
                </a:extLst>
              </a:tr>
              <a:tr h="644574">
                <a:tc>
                  <a:txBody>
                    <a:bodyPr/>
                    <a:lstStyle/>
                    <a:p>
                      <a:pPr algn="ctr"/>
                      <a:r>
                        <a:rPr lang="en-US" altLang="zh-CN" sz="1400" dirty="0">
                          <a:latin typeface="Georgia" panose="02040502050405020303" pitchFamily="18" charset="0"/>
                        </a:rPr>
                        <a:t>AI-deck</a:t>
                      </a:r>
                      <a:endParaRPr lang="zh-CN" altLang="en-US" sz="1400" dirty="0">
                        <a:latin typeface="Georgia" panose="02040502050405020303"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Georgia" panose="02040502050405020303" pitchFamily="18" charset="0"/>
                        </a:rPr>
                        <a:t>Make </a:t>
                      </a:r>
                      <a:r>
                        <a:rPr lang="en-US" altLang="zh-CN" sz="1400" dirty="0" err="1">
                          <a:latin typeface="Georgia" panose="02040502050405020303" pitchFamily="18" charset="0"/>
                        </a:rPr>
                        <a:t>Crazyflie</a:t>
                      </a:r>
                      <a:r>
                        <a:rPr lang="en-US" altLang="zh-CN" sz="1400" dirty="0">
                          <a:latin typeface="Georgia" panose="02040502050405020303" pitchFamily="18" charset="0"/>
                        </a:rPr>
                        <a:t> edge computing capable.</a:t>
                      </a:r>
                    </a:p>
                  </a:txBody>
                  <a:tcPr/>
                </a:tc>
                <a:extLst>
                  <a:ext uri="{0D108BD9-81ED-4DB2-BD59-A6C34878D82A}">
                    <a16:rowId xmlns:a16="http://schemas.microsoft.com/office/drawing/2014/main" val="1980956636"/>
                  </a:ext>
                </a:extLst>
              </a:tr>
              <a:tr h="644574">
                <a:tc>
                  <a:txBody>
                    <a:bodyPr/>
                    <a:lstStyle/>
                    <a:p>
                      <a:pPr algn="ctr"/>
                      <a:r>
                        <a:rPr lang="en-US" altLang="zh-CN" sz="1400" dirty="0" err="1">
                          <a:latin typeface="Georgia" panose="02040502050405020303" pitchFamily="18" charset="0"/>
                        </a:rPr>
                        <a:t>Crazyradio</a:t>
                      </a:r>
                      <a:r>
                        <a:rPr lang="en-US" altLang="zh-CN" sz="1400" dirty="0">
                          <a:latin typeface="Georgia" panose="02040502050405020303" pitchFamily="18" charset="0"/>
                        </a:rPr>
                        <a:t> PA</a:t>
                      </a:r>
                      <a:endParaRPr lang="zh-CN" altLang="en-US" sz="1400" dirty="0">
                        <a:latin typeface="Georgia" panose="02040502050405020303" pitchFamily="18" charset="0"/>
                      </a:endParaRPr>
                    </a:p>
                  </a:txBody>
                  <a:tcPr/>
                </a:tc>
                <a:tc>
                  <a:txBody>
                    <a:bodyPr/>
                    <a:lstStyle/>
                    <a:p>
                      <a:pPr algn="ctr"/>
                      <a:r>
                        <a:rPr lang="en-US" altLang="zh-CN" sz="1400" dirty="0">
                          <a:latin typeface="Georgia" panose="02040502050405020303" pitchFamily="18" charset="0"/>
                        </a:rPr>
                        <a:t>It is a long range open USB radio dongle.</a:t>
                      </a:r>
                    </a:p>
                  </a:txBody>
                  <a:tcPr/>
                </a:tc>
                <a:extLst>
                  <a:ext uri="{0D108BD9-81ED-4DB2-BD59-A6C34878D82A}">
                    <a16:rowId xmlns:a16="http://schemas.microsoft.com/office/drawing/2014/main" val="3429254970"/>
                  </a:ext>
                </a:extLst>
              </a:tr>
            </a:tbl>
          </a:graphicData>
        </a:graphic>
      </p:graphicFrame>
    </p:spTree>
    <p:extLst>
      <p:ext uri="{BB962C8B-B14F-4D97-AF65-F5344CB8AC3E}">
        <p14:creationId xmlns:p14="http://schemas.microsoft.com/office/powerpoint/2010/main" val="431087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21</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7" y="136526"/>
            <a:ext cx="4717118"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Communication Link</a:t>
            </a:r>
          </a:p>
        </p:txBody>
      </p:sp>
      <p:pic>
        <p:nvPicPr>
          <p:cNvPr id="4" name="图片 3">
            <a:extLst>
              <a:ext uri="{FF2B5EF4-FFF2-40B4-BE49-F238E27FC236}">
                <a16:creationId xmlns:a16="http://schemas.microsoft.com/office/drawing/2014/main" id="{325A6C4F-B762-DC95-D518-5E2B634FD5C5}"/>
              </a:ext>
            </a:extLst>
          </p:cNvPr>
          <p:cNvPicPr>
            <a:picLocks noChangeAspect="1"/>
          </p:cNvPicPr>
          <p:nvPr/>
        </p:nvPicPr>
        <p:blipFill>
          <a:blip r:embed="rId3"/>
          <a:stretch>
            <a:fillRect/>
          </a:stretch>
        </p:blipFill>
        <p:spPr>
          <a:xfrm>
            <a:off x="462757" y="1652006"/>
            <a:ext cx="11266485" cy="4504412"/>
          </a:xfrm>
          <a:prstGeom prst="rect">
            <a:avLst/>
          </a:prstGeom>
        </p:spPr>
      </p:pic>
      <p:sp>
        <p:nvSpPr>
          <p:cNvPr id="3" name="文本框 2">
            <a:extLst>
              <a:ext uri="{FF2B5EF4-FFF2-40B4-BE49-F238E27FC236}">
                <a16:creationId xmlns:a16="http://schemas.microsoft.com/office/drawing/2014/main" id="{23458D82-13D7-0277-DDD7-A62092412E97}"/>
              </a:ext>
            </a:extLst>
          </p:cNvPr>
          <p:cNvSpPr txBox="1"/>
          <p:nvPr/>
        </p:nvSpPr>
        <p:spPr>
          <a:xfrm>
            <a:off x="462757" y="1105032"/>
            <a:ext cx="6787627" cy="400110"/>
          </a:xfrm>
          <a:prstGeom prst="rect">
            <a:avLst/>
          </a:prstGeom>
          <a:noFill/>
        </p:spPr>
        <p:txBody>
          <a:bodyPr wrap="none" rtlCol="0">
            <a:spAutoFit/>
          </a:bodyPr>
          <a:lstStyle/>
          <a:p>
            <a:r>
              <a:rPr kumimoji="1" lang="en" altLang="zh-CN" sz="2000" dirty="0"/>
              <a:t>the inter-NAV and inter-board communication architecture:</a:t>
            </a:r>
            <a:endParaRPr kumimoji="1" lang="zh-CN" altLang="en-US" sz="2000" dirty="0"/>
          </a:p>
        </p:txBody>
      </p:sp>
    </p:spTree>
    <p:extLst>
      <p:ext uri="{BB962C8B-B14F-4D97-AF65-F5344CB8AC3E}">
        <p14:creationId xmlns:p14="http://schemas.microsoft.com/office/powerpoint/2010/main" val="378808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45B96A-7F41-4E65-BE99-3076E7978B11}"/>
              </a:ext>
            </a:extLst>
          </p:cNvPr>
          <p:cNvPicPr>
            <a:picLocks noChangeAspect="1"/>
          </p:cNvPicPr>
          <p:nvPr/>
        </p:nvPicPr>
        <p:blipFill rotWithShape="1">
          <a:blip r:embed="rId3"/>
          <a:srcRect l="7551" r="5774"/>
          <a:stretch/>
        </p:blipFill>
        <p:spPr>
          <a:xfrm>
            <a:off x="5938090" y="1040239"/>
            <a:ext cx="6069727" cy="3809555"/>
          </a:xfrm>
          <a:prstGeom prst="rect">
            <a:avLst/>
          </a:prstGeom>
        </p:spPr>
      </p:pic>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22</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Experimental map</a:t>
            </a:r>
          </a:p>
        </p:txBody>
      </p:sp>
      <p:pic>
        <p:nvPicPr>
          <p:cNvPr id="5" name="图片 4">
            <a:extLst>
              <a:ext uri="{FF2B5EF4-FFF2-40B4-BE49-F238E27FC236}">
                <a16:creationId xmlns:a16="http://schemas.microsoft.com/office/drawing/2014/main" id="{B3063FB2-4A66-1E29-5319-13B57F4BF86F}"/>
              </a:ext>
            </a:extLst>
          </p:cNvPr>
          <p:cNvPicPr>
            <a:picLocks noChangeAspect="1"/>
          </p:cNvPicPr>
          <p:nvPr/>
        </p:nvPicPr>
        <p:blipFill>
          <a:blip r:embed="rId4"/>
          <a:stretch>
            <a:fillRect/>
          </a:stretch>
        </p:blipFill>
        <p:spPr>
          <a:xfrm>
            <a:off x="1065496" y="1281094"/>
            <a:ext cx="4762500" cy="3568700"/>
          </a:xfrm>
          <a:prstGeom prst="rect">
            <a:avLst/>
          </a:prstGeom>
        </p:spPr>
      </p:pic>
      <p:sp>
        <p:nvSpPr>
          <p:cNvPr id="8" name="文本框 7">
            <a:extLst>
              <a:ext uri="{FF2B5EF4-FFF2-40B4-BE49-F238E27FC236}">
                <a16:creationId xmlns:a16="http://schemas.microsoft.com/office/drawing/2014/main" id="{ED6817A0-3D29-3D51-F9AF-3976B59C6F57}"/>
              </a:ext>
            </a:extLst>
          </p:cNvPr>
          <p:cNvSpPr txBox="1"/>
          <p:nvPr/>
        </p:nvSpPr>
        <p:spPr>
          <a:xfrm>
            <a:off x="1065496" y="5122843"/>
            <a:ext cx="4762500" cy="369332"/>
          </a:xfrm>
          <a:prstGeom prst="rect">
            <a:avLst/>
          </a:prstGeom>
          <a:noFill/>
        </p:spPr>
        <p:txBody>
          <a:bodyPr wrap="square" rtlCol="0">
            <a:spAutoFit/>
          </a:bodyPr>
          <a:lstStyle/>
          <a:p>
            <a:pPr algn="ctr"/>
            <a:r>
              <a:rPr kumimoji="1" lang="en-US" altLang="zh-CN" dirty="0"/>
              <a:t>Real map</a:t>
            </a:r>
            <a:endParaRPr kumimoji="1" lang="zh-CN" altLang="en-US" dirty="0"/>
          </a:p>
        </p:txBody>
      </p:sp>
      <p:sp>
        <p:nvSpPr>
          <p:cNvPr id="9" name="文本框 8">
            <a:extLst>
              <a:ext uri="{FF2B5EF4-FFF2-40B4-BE49-F238E27FC236}">
                <a16:creationId xmlns:a16="http://schemas.microsoft.com/office/drawing/2014/main" id="{250B56B1-53CA-12ED-D516-0E3446C98DDD}"/>
              </a:ext>
            </a:extLst>
          </p:cNvPr>
          <p:cNvSpPr txBox="1"/>
          <p:nvPr/>
        </p:nvSpPr>
        <p:spPr>
          <a:xfrm>
            <a:off x="6365575" y="5122843"/>
            <a:ext cx="4762500" cy="369332"/>
          </a:xfrm>
          <a:prstGeom prst="rect">
            <a:avLst/>
          </a:prstGeom>
          <a:noFill/>
        </p:spPr>
        <p:txBody>
          <a:bodyPr wrap="square" rtlCol="0">
            <a:spAutoFit/>
          </a:bodyPr>
          <a:lstStyle/>
          <a:p>
            <a:pPr algn="ctr"/>
            <a:r>
              <a:rPr kumimoji="1" lang="en-US" altLang="zh-CN" dirty="0"/>
              <a:t>Simulation map</a:t>
            </a:r>
            <a:endParaRPr kumimoji="1" lang="zh-CN" altLang="en-US" dirty="0"/>
          </a:p>
        </p:txBody>
      </p:sp>
    </p:spTree>
    <p:extLst>
      <p:ext uri="{BB962C8B-B14F-4D97-AF65-F5344CB8AC3E}">
        <p14:creationId xmlns:p14="http://schemas.microsoft.com/office/powerpoint/2010/main" val="362750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23</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err="1">
                <a:cs typeface="Arial" panose="020B0604020202020204" pitchFamily="34" charset="0"/>
              </a:rPr>
              <a:t>Singal</a:t>
            </a:r>
            <a:r>
              <a:rPr kumimoji="1" lang="en" altLang="zh-CN" sz="3200" dirty="0">
                <a:cs typeface="Arial" panose="020B0604020202020204" pitchFamily="34" charset="0"/>
              </a:rPr>
              <a:t>-NAV Simulation Result(4cm accuracy)</a:t>
            </a:r>
          </a:p>
        </p:txBody>
      </p:sp>
      <p:grpSp>
        <p:nvGrpSpPr>
          <p:cNvPr id="5" name="组合 4">
            <a:extLst>
              <a:ext uri="{FF2B5EF4-FFF2-40B4-BE49-F238E27FC236}">
                <a16:creationId xmlns:a16="http://schemas.microsoft.com/office/drawing/2014/main" id="{51EB14A2-717A-EDB6-F5D9-8A4B86606209}"/>
              </a:ext>
            </a:extLst>
          </p:cNvPr>
          <p:cNvGrpSpPr/>
          <p:nvPr/>
        </p:nvGrpSpPr>
        <p:grpSpPr>
          <a:xfrm>
            <a:off x="2065283" y="1983677"/>
            <a:ext cx="8371851" cy="4177008"/>
            <a:chOff x="1392595" y="877004"/>
            <a:chExt cx="9832458" cy="5348899"/>
          </a:xfrm>
        </p:grpSpPr>
        <p:grpSp>
          <p:nvGrpSpPr>
            <p:cNvPr id="3" name="组合 2">
              <a:extLst>
                <a:ext uri="{FF2B5EF4-FFF2-40B4-BE49-F238E27FC236}">
                  <a16:creationId xmlns:a16="http://schemas.microsoft.com/office/drawing/2014/main" id="{E17E9E73-2A16-D654-86FE-AE03340D878F}"/>
                </a:ext>
              </a:extLst>
            </p:cNvPr>
            <p:cNvGrpSpPr/>
            <p:nvPr/>
          </p:nvGrpSpPr>
          <p:grpSpPr>
            <a:xfrm>
              <a:off x="1392595" y="877004"/>
              <a:ext cx="9832458" cy="4930861"/>
              <a:chOff x="1392595" y="877004"/>
              <a:chExt cx="9832458" cy="4930861"/>
            </a:xfrm>
          </p:grpSpPr>
          <p:pic>
            <p:nvPicPr>
              <p:cNvPr id="4" name="图片 3">
                <a:extLst>
                  <a:ext uri="{FF2B5EF4-FFF2-40B4-BE49-F238E27FC236}">
                    <a16:creationId xmlns:a16="http://schemas.microsoft.com/office/drawing/2014/main" id="{E80177CB-E4A4-AED4-A4FC-739FC4585C45}"/>
                  </a:ext>
                </a:extLst>
              </p:cNvPr>
              <p:cNvPicPr>
                <a:picLocks noChangeAspect="1"/>
              </p:cNvPicPr>
              <p:nvPr/>
            </p:nvPicPr>
            <p:blipFill rotWithShape="1">
              <a:blip r:embed="rId3"/>
              <a:srcRect l="8662" t="5845" r="8086" b="7361"/>
              <a:stretch/>
            </p:blipFill>
            <p:spPr>
              <a:xfrm>
                <a:off x="1582185" y="927391"/>
                <a:ext cx="3886119" cy="2200935"/>
              </a:xfrm>
              <a:prstGeom prst="rect">
                <a:avLst/>
              </a:prstGeom>
            </p:spPr>
          </p:pic>
          <p:pic>
            <p:nvPicPr>
              <p:cNvPr id="11" name="图片 10">
                <a:extLst>
                  <a:ext uri="{FF2B5EF4-FFF2-40B4-BE49-F238E27FC236}">
                    <a16:creationId xmlns:a16="http://schemas.microsoft.com/office/drawing/2014/main" id="{4F9C6F8B-D3E7-E202-CC29-4F6789D1675B}"/>
                  </a:ext>
                </a:extLst>
              </p:cNvPr>
              <p:cNvPicPr>
                <a:picLocks noChangeAspect="1"/>
              </p:cNvPicPr>
              <p:nvPr/>
            </p:nvPicPr>
            <p:blipFill rotWithShape="1">
              <a:blip r:embed="rId4"/>
              <a:srcRect l="8739" t="7042" r="7832" b="8123"/>
              <a:stretch/>
            </p:blipFill>
            <p:spPr>
              <a:xfrm>
                <a:off x="7050795" y="877004"/>
                <a:ext cx="4075709" cy="2251322"/>
              </a:xfrm>
              <a:prstGeom prst="rect">
                <a:avLst/>
              </a:prstGeom>
            </p:spPr>
          </p:pic>
          <p:pic>
            <p:nvPicPr>
              <p:cNvPr id="13" name="图片 12">
                <a:extLst>
                  <a:ext uri="{FF2B5EF4-FFF2-40B4-BE49-F238E27FC236}">
                    <a16:creationId xmlns:a16="http://schemas.microsoft.com/office/drawing/2014/main" id="{1163AF3A-2F57-94B3-81D3-3A118954FAC4}"/>
                  </a:ext>
                </a:extLst>
              </p:cNvPr>
              <p:cNvPicPr>
                <a:picLocks noChangeAspect="1"/>
              </p:cNvPicPr>
              <p:nvPr/>
            </p:nvPicPr>
            <p:blipFill rotWithShape="1">
              <a:blip r:embed="rId5"/>
              <a:srcRect l="8739" t="7375" r="8739" b="7791"/>
              <a:stretch/>
            </p:blipFill>
            <p:spPr>
              <a:xfrm>
                <a:off x="1392595" y="3531772"/>
                <a:ext cx="4075709" cy="2276093"/>
              </a:xfrm>
              <a:prstGeom prst="rect">
                <a:avLst/>
              </a:prstGeom>
            </p:spPr>
          </p:pic>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a:blip r:embed="rId6"/>
              <a:stretch>
                <a:fillRect/>
              </a:stretch>
            </p:blipFill>
            <p:spPr>
              <a:xfrm>
                <a:off x="7149344" y="3702700"/>
                <a:ext cx="4075709" cy="2079274"/>
              </a:xfrm>
              <a:prstGeom prst="rect">
                <a:avLst/>
              </a:prstGeom>
            </p:spPr>
          </p:pic>
        </p:grpSp>
        <p:sp>
          <p:nvSpPr>
            <p:cNvPr id="16" name="文本框 15">
              <a:extLst>
                <a:ext uri="{FF2B5EF4-FFF2-40B4-BE49-F238E27FC236}">
                  <a16:creationId xmlns:a16="http://schemas.microsoft.com/office/drawing/2014/main" id="{3BE7B33D-B131-47E8-2A22-30E9EFCA6B0E}"/>
                </a:ext>
              </a:extLst>
            </p:cNvPr>
            <p:cNvSpPr txBox="1"/>
            <p:nvPr/>
          </p:nvSpPr>
          <p:spPr>
            <a:xfrm>
              <a:off x="2102917" y="312832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(a)Time = 300s</a:t>
              </a:r>
              <a:endParaRPr kumimoji="1" lang="zh-CN" altLang="en-US" sz="1600" dirty="0">
                <a:latin typeface="Rockwell" panose="02060603020205020403" pitchFamily="18" charset="0"/>
              </a:endParaRPr>
            </a:p>
          </p:txBody>
        </p:sp>
        <p:sp>
          <p:nvSpPr>
            <p:cNvPr id="17" name="文本框 16">
              <a:extLst>
                <a:ext uri="{FF2B5EF4-FFF2-40B4-BE49-F238E27FC236}">
                  <a16:creationId xmlns:a16="http://schemas.microsoft.com/office/drawing/2014/main" id="{9313675A-C6FC-0F12-C2E7-DA8360C7EFD2}"/>
                </a:ext>
              </a:extLst>
            </p:cNvPr>
            <p:cNvSpPr txBox="1"/>
            <p:nvPr/>
          </p:nvSpPr>
          <p:spPr>
            <a:xfrm>
              <a:off x="7761116" y="319437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(b)Time = 650s</a:t>
              </a:r>
              <a:endParaRPr kumimoji="1" lang="zh-CN" altLang="en-US" sz="1600" dirty="0">
                <a:latin typeface="Rockwell" panose="02060603020205020403" pitchFamily="18" charset="0"/>
              </a:endParaRPr>
            </a:p>
          </p:txBody>
        </p:sp>
        <p:sp>
          <p:nvSpPr>
            <p:cNvPr id="18" name="文本框 17">
              <a:extLst>
                <a:ext uri="{FF2B5EF4-FFF2-40B4-BE49-F238E27FC236}">
                  <a16:creationId xmlns:a16="http://schemas.microsoft.com/office/drawing/2014/main" id="{187EA2E6-8DF8-D96B-8AC6-8965BDC86DE1}"/>
                </a:ext>
              </a:extLst>
            </p:cNvPr>
            <p:cNvSpPr txBox="1"/>
            <p:nvPr/>
          </p:nvSpPr>
          <p:spPr>
            <a:xfrm>
              <a:off x="1794443" y="5807865"/>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(c)Time = 1000s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859665" y="5794967"/>
              <a:ext cx="2655065" cy="418038"/>
            </a:xfrm>
            <a:prstGeom prst="rect">
              <a:avLst/>
            </a:prstGeom>
            <a:noFill/>
          </p:spPr>
          <p:txBody>
            <a:bodyPr wrap="square" rtlCol="0">
              <a:spAutoFit/>
            </a:bodyPr>
            <a:lstStyle/>
            <a:p>
              <a:pPr algn="ctr"/>
              <a:r>
                <a:rPr kumimoji="1" lang="en-US" altLang="zh-CN" sz="1600" dirty="0">
                  <a:latin typeface="Rockwell" panose="02060603020205020403" pitchFamily="18" charset="0"/>
                </a:rPr>
                <a:t>(d)Flight path</a:t>
              </a:r>
              <a:endParaRPr kumimoji="1" lang="zh-CN" altLang="en-US" sz="1600" dirty="0">
                <a:latin typeface="Rockwell" panose="02060603020205020403" pitchFamily="18" charset="0"/>
              </a:endParaRPr>
            </a:p>
          </p:txBody>
        </p:sp>
      </p:grpSp>
      <p:sp>
        <p:nvSpPr>
          <p:cNvPr id="6" name="文本框 5">
            <a:extLst>
              <a:ext uri="{FF2B5EF4-FFF2-40B4-BE49-F238E27FC236}">
                <a16:creationId xmlns:a16="http://schemas.microsoft.com/office/drawing/2014/main" id="{0B8A13E3-4E3D-5946-634A-87624BB46327}"/>
              </a:ext>
            </a:extLst>
          </p:cNvPr>
          <p:cNvSpPr txBox="1"/>
          <p:nvPr/>
        </p:nvSpPr>
        <p:spPr>
          <a:xfrm>
            <a:off x="450937" y="1193429"/>
            <a:ext cx="9919382" cy="461665"/>
          </a:xfrm>
          <a:prstGeom prst="rect">
            <a:avLst/>
          </a:prstGeom>
          <a:noFill/>
        </p:spPr>
        <p:txBody>
          <a:bodyPr wrap="none" rtlCol="0">
            <a:spAutoFit/>
          </a:bodyPr>
          <a:lstStyle/>
          <a:p>
            <a:r>
              <a:rPr kumimoji="1" lang="en" altLang="zh-CN" sz="2400" dirty="0"/>
              <a:t>The effect of NAV mapping at different moments and the final flight path.</a:t>
            </a:r>
            <a:endParaRPr kumimoji="1" lang="zh-CN" altLang="en-US" sz="2400" dirty="0"/>
          </a:p>
        </p:txBody>
      </p:sp>
    </p:spTree>
    <p:extLst>
      <p:ext uri="{BB962C8B-B14F-4D97-AF65-F5344CB8AC3E}">
        <p14:creationId xmlns:p14="http://schemas.microsoft.com/office/powerpoint/2010/main" val="69366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DA03E28-CA3B-432B-B46E-4F7975DEFC50}"/>
              </a:ext>
            </a:extLst>
          </p:cNvPr>
          <p:cNvGrpSpPr/>
          <p:nvPr/>
        </p:nvGrpSpPr>
        <p:grpSpPr>
          <a:xfrm>
            <a:off x="2255194" y="1305843"/>
            <a:ext cx="7681611" cy="3286095"/>
            <a:chOff x="1383563" y="769082"/>
            <a:chExt cx="9127950" cy="3803312"/>
          </a:xfrm>
        </p:grpSpPr>
        <p:pic>
          <p:nvPicPr>
            <p:cNvPr id="5" name="图片 4">
              <a:extLst>
                <a:ext uri="{FF2B5EF4-FFF2-40B4-BE49-F238E27FC236}">
                  <a16:creationId xmlns:a16="http://schemas.microsoft.com/office/drawing/2014/main" id="{662EFF11-B539-2903-0403-A5D95EFBC077}"/>
                </a:ext>
              </a:extLst>
            </p:cNvPr>
            <p:cNvPicPr>
              <a:picLocks noChangeAspect="1"/>
            </p:cNvPicPr>
            <p:nvPr/>
          </p:nvPicPr>
          <p:blipFill>
            <a:blip r:embed="rId3"/>
            <a:stretch>
              <a:fillRect/>
            </a:stretch>
          </p:blipFill>
          <p:spPr>
            <a:xfrm>
              <a:off x="1383563" y="769082"/>
              <a:ext cx="9127950" cy="3803312"/>
            </a:xfrm>
            <a:prstGeom prst="rect">
              <a:avLst/>
            </a:prstGeom>
          </p:spPr>
        </p:pic>
        <p:cxnSp>
          <p:nvCxnSpPr>
            <p:cNvPr id="9" name="直线箭头连接符 8">
              <a:extLst>
                <a:ext uri="{FF2B5EF4-FFF2-40B4-BE49-F238E27FC236}">
                  <a16:creationId xmlns:a16="http://schemas.microsoft.com/office/drawing/2014/main" id="{9E19D583-F5B7-77E0-B6DC-744248585157}"/>
                </a:ext>
              </a:extLst>
            </p:cNvPr>
            <p:cNvCxnSpPr>
              <a:cxnSpLocks/>
            </p:cNvCxnSpPr>
            <p:nvPr/>
          </p:nvCxnSpPr>
          <p:spPr>
            <a:xfrm>
              <a:off x="8218583" y="1153929"/>
              <a:ext cx="0" cy="406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3C47E7B-C5E6-4B08-AB6B-639B524784B0}"/>
                </a:ext>
              </a:extLst>
            </p:cNvPr>
            <p:cNvCxnSpPr>
              <a:cxnSpLocks/>
            </p:cNvCxnSpPr>
            <p:nvPr/>
          </p:nvCxnSpPr>
          <p:spPr>
            <a:xfrm>
              <a:off x="7057751" y="1153929"/>
              <a:ext cx="0" cy="95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2D3B9F0-4DB0-F3E0-2140-3C944EE94AB0}"/>
                </a:ext>
              </a:extLst>
            </p:cNvPr>
            <p:cNvSpPr txBox="1"/>
            <p:nvPr/>
          </p:nvSpPr>
          <p:spPr>
            <a:xfrm>
              <a:off x="6788626" y="917550"/>
              <a:ext cx="538249" cy="246221"/>
            </a:xfrm>
            <a:prstGeom prst="rect">
              <a:avLst/>
            </a:prstGeom>
            <a:noFill/>
            <a:ln>
              <a:solidFill>
                <a:schemeClr val="accent1"/>
              </a:solidFill>
            </a:ln>
          </p:spPr>
          <p:txBody>
            <a:bodyPr wrap="square" rtlCol="0">
              <a:spAutoFit/>
            </a:bodyPr>
            <a:lstStyle/>
            <a:p>
              <a:pPr algn="ctr"/>
              <a:r>
                <a:rPr kumimoji="1" lang="en-US" altLang="zh-CN" sz="1000" dirty="0"/>
                <a:t>70.01</a:t>
              </a:r>
              <a:endParaRPr kumimoji="1" lang="zh-CN" altLang="en-US" sz="1000" dirty="0"/>
            </a:p>
          </p:txBody>
        </p:sp>
        <p:sp>
          <p:nvSpPr>
            <p:cNvPr id="26" name="文本框 25">
              <a:extLst>
                <a:ext uri="{FF2B5EF4-FFF2-40B4-BE49-F238E27FC236}">
                  <a16:creationId xmlns:a16="http://schemas.microsoft.com/office/drawing/2014/main" id="{288A9CFA-D2E8-3DBA-CD5C-DAAACB785A23}"/>
                </a:ext>
              </a:extLst>
            </p:cNvPr>
            <p:cNvSpPr txBox="1"/>
            <p:nvPr/>
          </p:nvSpPr>
          <p:spPr>
            <a:xfrm>
              <a:off x="7949458" y="917550"/>
              <a:ext cx="538249" cy="246221"/>
            </a:xfrm>
            <a:prstGeom prst="rect">
              <a:avLst/>
            </a:prstGeom>
            <a:noFill/>
            <a:ln>
              <a:solidFill>
                <a:schemeClr val="accent1"/>
              </a:solidFill>
            </a:ln>
          </p:spPr>
          <p:txBody>
            <a:bodyPr wrap="square" rtlCol="0">
              <a:spAutoFit/>
            </a:bodyPr>
            <a:lstStyle/>
            <a:p>
              <a:pPr algn="ctr"/>
              <a:r>
                <a:rPr kumimoji="1" lang="en-US" altLang="zh-CN" sz="1000" dirty="0"/>
                <a:t>88.7</a:t>
              </a:r>
              <a:endParaRPr kumimoji="1" lang="zh-CN" altLang="en-US" sz="1000" dirty="0"/>
            </a:p>
          </p:txBody>
        </p:sp>
        <p:cxnSp>
          <p:nvCxnSpPr>
            <p:cNvPr id="27" name="直线箭头连接符 26">
              <a:extLst>
                <a:ext uri="{FF2B5EF4-FFF2-40B4-BE49-F238E27FC236}">
                  <a16:creationId xmlns:a16="http://schemas.microsoft.com/office/drawing/2014/main" id="{53620531-7D98-5CBF-5DB6-A5EC7E13F668}"/>
                </a:ext>
              </a:extLst>
            </p:cNvPr>
            <p:cNvCxnSpPr>
              <a:cxnSpLocks/>
            </p:cNvCxnSpPr>
            <p:nvPr/>
          </p:nvCxnSpPr>
          <p:spPr>
            <a:xfrm>
              <a:off x="9601906" y="1153929"/>
              <a:ext cx="0" cy="754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E2872E0-D98D-65A1-9388-29169AA1D918}"/>
                </a:ext>
              </a:extLst>
            </p:cNvPr>
            <p:cNvSpPr txBox="1"/>
            <p:nvPr/>
          </p:nvSpPr>
          <p:spPr>
            <a:xfrm>
              <a:off x="9332781" y="907708"/>
              <a:ext cx="538249" cy="246221"/>
            </a:xfrm>
            <a:prstGeom prst="rect">
              <a:avLst/>
            </a:prstGeom>
            <a:noFill/>
            <a:ln>
              <a:solidFill>
                <a:schemeClr val="accent1"/>
              </a:solidFill>
            </a:ln>
          </p:spPr>
          <p:txBody>
            <a:bodyPr wrap="square" rtlCol="0">
              <a:spAutoFit/>
            </a:bodyPr>
            <a:lstStyle/>
            <a:p>
              <a:pPr algn="ctr"/>
              <a:r>
                <a:rPr kumimoji="1" lang="en-US" altLang="zh-CN" sz="1000" dirty="0"/>
                <a:t>77.67</a:t>
              </a:r>
              <a:endParaRPr kumimoji="1" lang="zh-CN" altLang="en-US" sz="1000" dirty="0"/>
            </a:p>
          </p:txBody>
        </p:sp>
      </p:grpSp>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24</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9764085"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2400" dirty="0">
                <a:cs typeface="Arial" panose="020B0604020202020204" pitchFamily="34" charset="0"/>
              </a:rPr>
              <a:t>Comparison of different exploration strategies(2cm accuracy)</a:t>
            </a: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3960AE9C-A768-66D1-51FD-52E9B00F03D3}"/>
                  </a:ext>
                </a:extLst>
              </p:cNvPr>
              <p:cNvGraphicFramePr>
                <a:graphicFrameLocks noGrp="1"/>
              </p:cNvGraphicFramePr>
              <p:nvPr>
                <p:extLst>
                  <p:ext uri="{D42A27DB-BD31-4B8C-83A1-F6EECF244321}">
                    <p14:modId xmlns:p14="http://schemas.microsoft.com/office/powerpoint/2010/main" val="630921336"/>
                  </p:ext>
                </p:extLst>
              </p:nvPr>
            </p:nvGraphicFramePr>
            <p:xfrm>
              <a:off x="1957139" y="4584749"/>
              <a:ext cx="8516824" cy="1678260"/>
            </p:xfrm>
            <a:graphic>
              <a:graphicData uri="http://schemas.openxmlformats.org/drawingml/2006/table">
                <a:tbl>
                  <a:tblPr firstRow="1" bandRow="1">
                    <a:tableStyleId>{2D5ABB26-0587-4C30-8999-92F81FD0307C}</a:tableStyleId>
                  </a:tblPr>
                  <a:tblGrid>
                    <a:gridCol w="1480246">
                      <a:extLst>
                        <a:ext uri="{9D8B030D-6E8A-4147-A177-3AD203B41FA5}">
                          <a16:colId xmlns:a16="http://schemas.microsoft.com/office/drawing/2014/main" val="79570536"/>
                        </a:ext>
                      </a:extLst>
                    </a:gridCol>
                    <a:gridCol w="1172763">
                      <a:extLst>
                        <a:ext uri="{9D8B030D-6E8A-4147-A177-3AD203B41FA5}">
                          <a16:colId xmlns:a16="http://schemas.microsoft.com/office/drawing/2014/main" val="3070825919"/>
                        </a:ext>
                      </a:extLst>
                    </a:gridCol>
                    <a:gridCol w="1172763">
                      <a:extLst>
                        <a:ext uri="{9D8B030D-6E8A-4147-A177-3AD203B41FA5}">
                          <a16:colId xmlns:a16="http://schemas.microsoft.com/office/drawing/2014/main" val="1773632433"/>
                        </a:ext>
                      </a:extLst>
                    </a:gridCol>
                    <a:gridCol w="1172763">
                      <a:extLst>
                        <a:ext uri="{9D8B030D-6E8A-4147-A177-3AD203B41FA5}">
                          <a16:colId xmlns:a16="http://schemas.microsoft.com/office/drawing/2014/main" val="3475123191"/>
                        </a:ext>
                      </a:extLst>
                    </a:gridCol>
                    <a:gridCol w="1172763">
                      <a:extLst>
                        <a:ext uri="{9D8B030D-6E8A-4147-A177-3AD203B41FA5}">
                          <a16:colId xmlns:a16="http://schemas.microsoft.com/office/drawing/2014/main" val="3631794910"/>
                        </a:ext>
                      </a:extLst>
                    </a:gridCol>
                    <a:gridCol w="1172763">
                      <a:extLst>
                        <a:ext uri="{9D8B030D-6E8A-4147-A177-3AD203B41FA5}">
                          <a16:colId xmlns:a16="http://schemas.microsoft.com/office/drawing/2014/main" val="3775758419"/>
                        </a:ext>
                      </a:extLst>
                    </a:gridCol>
                    <a:gridCol w="1172763">
                      <a:extLst>
                        <a:ext uri="{9D8B030D-6E8A-4147-A177-3AD203B41FA5}">
                          <a16:colId xmlns:a16="http://schemas.microsoft.com/office/drawing/2014/main" val="1089793620"/>
                        </a:ext>
                      </a:extLst>
                    </a:gridCol>
                  </a:tblGrid>
                  <a:tr h="309996">
                    <a:tc rowSpan="2">
                      <a:txBody>
                        <a:bodyPr/>
                        <a:lstStyle/>
                        <a:p>
                          <a:pPr algn="ctr"/>
                          <a:r>
                            <a:rPr lang="en-US" altLang="zh-CN" sz="1600" b="1" dirty="0"/>
                            <a:t>Strategies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65%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75%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85%exploration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4199453"/>
                      </a:ext>
                    </a:extLst>
                  </a:tr>
                  <a:tr h="309996">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869817"/>
                      </a:ext>
                    </a:extLst>
                  </a:tr>
                  <a:tr h="309996">
                    <a:tc>
                      <a:txBody>
                        <a:bodyPr/>
                        <a:lstStyle/>
                        <a:p>
                          <a:pPr algn="ctr"/>
                          <a:r>
                            <a:rPr lang="en-US" altLang="zh-CN" sz="1600" b="1" dirty="0"/>
                            <a:t>Adaptive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633.5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1174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1354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732104"/>
                      </a:ext>
                    </a:extLst>
                  </a:tr>
                  <a:tr h="309996">
                    <a:tc>
                      <a:txBody>
                        <a:bodyPr/>
                        <a:lstStyle/>
                        <a:p>
                          <a:pPr algn="ctr"/>
                          <a:r>
                            <a:rPr lang="en-US" altLang="zh-CN" sz="1600" b="1" dirty="0"/>
                            <a:t>Only Prune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526.5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82.11</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868680"/>
                      </a:ext>
                    </a:extLst>
                  </a:tr>
                  <a:tr h="309996">
                    <a:tc>
                      <a:txBody>
                        <a:bodyPr/>
                        <a:lstStyle/>
                        <a:p>
                          <a:pPr algn="ctr"/>
                          <a:r>
                            <a:rPr lang="en-US" altLang="zh-CN" sz="1600" dirty="0"/>
                            <a:t>Only Info</a:t>
                          </a:r>
                          <a:endParaRPr lang="zh-CN" altLang="en-US" sz="1600"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1382</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218.19</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181.82</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 altLang="zh-CN" sz="1600" i="1" smtClean="0">
                                    <a:latin typeface="Cambria Math" panose="02040503050406030204" pitchFamily="18" charset="0"/>
                                  </a:rPr>
                                  <m:t>∞</m:t>
                                </m:r>
                              </m:oMath>
                            </m:oMathPara>
                          </a14:m>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097608"/>
                      </a:ext>
                    </a:extLst>
                  </a:tr>
                </a:tbl>
              </a:graphicData>
            </a:graphic>
          </p:graphicFrame>
        </mc:Choice>
        <mc:Fallback xmlns="">
          <p:graphicFrame>
            <p:nvGraphicFramePr>
              <p:cNvPr id="7" name="表格 7">
                <a:extLst>
                  <a:ext uri="{FF2B5EF4-FFF2-40B4-BE49-F238E27FC236}">
                    <a16:creationId xmlns:a16="http://schemas.microsoft.com/office/drawing/2014/main" id="{3960AE9C-A768-66D1-51FD-52E9B00F03D3}"/>
                  </a:ext>
                </a:extLst>
              </p:cNvPr>
              <p:cNvGraphicFramePr>
                <a:graphicFrameLocks noGrp="1"/>
              </p:cNvGraphicFramePr>
              <p:nvPr>
                <p:extLst>
                  <p:ext uri="{D42A27DB-BD31-4B8C-83A1-F6EECF244321}">
                    <p14:modId xmlns:p14="http://schemas.microsoft.com/office/powerpoint/2010/main" val="630921336"/>
                  </p:ext>
                </p:extLst>
              </p:nvPr>
            </p:nvGraphicFramePr>
            <p:xfrm>
              <a:off x="1957139" y="4584749"/>
              <a:ext cx="8516824" cy="1678260"/>
            </p:xfrm>
            <a:graphic>
              <a:graphicData uri="http://schemas.openxmlformats.org/drawingml/2006/table">
                <a:tbl>
                  <a:tblPr firstRow="1" bandRow="1">
                    <a:tableStyleId>{2D5ABB26-0587-4C30-8999-92F81FD0307C}</a:tableStyleId>
                  </a:tblPr>
                  <a:tblGrid>
                    <a:gridCol w="1480246">
                      <a:extLst>
                        <a:ext uri="{9D8B030D-6E8A-4147-A177-3AD203B41FA5}">
                          <a16:colId xmlns:a16="http://schemas.microsoft.com/office/drawing/2014/main" val="79570536"/>
                        </a:ext>
                      </a:extLst>
                    </a:gridCol>
                    <a:gridCol w="1172763">
                      <a:extLst>
                        <a:ext uri="{9D8B030D-6E8A-4147-A177-3AD203B41FA5}">
                          <a16:colId xmlns:a16="http://schemas.microsoft.com/office/drawing/2014/main" val="3070825919"/>
                        </a:ext>
                      </a:extLst>
                    </a:gridCol>
                    <a:gridCol w="1172763">
                      <a:extLst>
                        <a:ext uri="{9D8B030D-6E8A-4147-A177-3AD203B41FA5}">
                          <a16:colId xmlns:a16="http://schemas.microsoft.com/office/drawing/2014/main" val="1773632433"/>
                        </a:ext>
                      </a:extLst>
                    </a:gridCol>
                    <a:gridCol w="1172763">
                      <a:extLst>
                        <a:ext uri="{9D8B030D-6E8A-4147-A177-3AD203B41FA5}">
                          <a16:colId xmlns:a16="http://schemas.microsoft.com/office/drawing/2014/main" val="3475123191"/>
                        </a:ext>
                      </a:extLst>
                    </a:gridCol>
                    <a:gridCol w="1172763">
                      <a:extLst>
                        <a:ext uri="{9D8B030D-6E8A-4147-A177-3AD203B41FA5}">
                          <a16:colId xmlns:a16="http://schemas.microsoft.com/office/drawing/2014/main" val="3631794910"/>
                        </a:ext>
                      </a:extLst>
                    </a:gridCol>
                    <a:gridCol w="1172763">
                      <a:extLst>
                        <a:ext uri="{9D8B030D-6E8A-4147-A177-3AD203B41FA5}">
                          <a16:colId xmlns:a16="http://schemas.microsoft.com/office/drawing/2014/main" val="3775758419"/>
                        </a:ext>
                      </a:extLst>
                    </a:gridCol>
                    <a:gridCol w="1172763">
                      <a:extLst>
                        <a:ext uri="{9D8B030D-6E8A-4147-A177-3AD203B41FA5}">
                          <a16:colId xmlns:a16="http://schemas.microsoft.com/office/drawing/2014/main" val="1089793620"/>
                        </a:ext>
                      </a:extLst>
                    </a:gridCol>
                  </a:tblGrid>
                  <a:tr h="335652">
                    <a:tc rowSpan="2">
                      <a:txBody>
                        <a:bodyPr/>
                        <a:lstStyle/>
                        <a:p>
                          <a:pPr algn="ctr"/>
                          <a:r>
                            <a:rPr lang="en-US" altLang="zh-CN" sz="1600" b="1" dirty="0"/>
                            <a:t>Strategies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65%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75% 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t>85%exploration</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4199453"/>
                      </a:ext>
                    </a:extLst>
                  </a:tr>
                  <a:tr h="335652">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Time(s)</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a:t>%</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869817"/>
                      </a:ext>
                    </a:extLst>
                  </a:tr>
                  <a:tr h="335652">
                    <a:tc>
                      <a:txBody>
                        <a:bodyPr/>
                        <a:lstStyle/>
                        <a:p>
                          <a:pPr algn="ctr"/>
                          <a:r>
                            <a:rPr lang="en-US" altLang="zh-CN" sz="1600" b="1" dirty="0"/>
                            <a:t>Adaptive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633.5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1174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1354</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100</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732104"/>
                      </a:ext>
                    </a:extLst>
                  </a:tr>
                  <a:tr h="335652">
                    <a:tc>
                      <a:txBody>
                        <a:bodyPr/>
                        <a:lstStyle/>
                        <a:p>
                          <a:pPr algn="ctr"/>
                          <a:r>
                            <a:rPr lang="en-US" altLang="zh-CN" sz="1600" b="1" dirty="0"/>
                            <a:t>Only Prune</a:t>
                          </a:r>
                          <a:endParaRPr lang="zh-CN" altLang="en-US" sz="1600" b="1"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526.5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82.11</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4731" t="-315385" r="-300000"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9348" t="-315385" r="-203261"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3656" t="-315385" r="-101075" b="-130769"/>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30435" t="-315385" r="-2174" b="-130769"/>
                          </a:stretch>
                        </a:blipFill>
                      </a:tcPr>
                    </a:tc>
                    <a:extLst>
                      <a:ext uri="{0D108BD9-81ED-4DB2-BD59-A6C34878D82A}">
                        <a16:rowId xmlns:a16="http://schemas.microsoft.com/office/drawing/2014/main" val="1255868680"/>
                      </a:ext>
                    </a:extLst>
                  </a:tr>
                  <a:tr h="335652">
                    <a:tc>
                      <a:txBody>
                        <a:bodyPr/>
                        <a:lstStyle/>
                        <a:p>
                          <a:pPr algn="ctr"/>
                          <a:r>
                            <a:rPr lang="en-US" altLang="zh-CN" sz="1600" dirty="0"/>
                            <a:t>Only Info</a:t>
                          </a:r>
                          <a:endParaRPr lang="zh-CN" altLang="en-US" sz="1600" dirty="0"/>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1382</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218.19</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cs typeface="Times New Roman" panose="02020603050405020304" pitchFamily="18" charset="0"/>
                            </a:rPr>
                            <a:t>2135</a:t>
                          </a:r>
                          <a:endParaRPr lang="zh-CN" altLang="en-US" sz="1600" dirty="0">
                            <a:latin typeface="Times New Roman" panose="02020603050405020304" pitchFamily="18" charset="0"/>
                            <a:cs typeface="Times New Roman" panose="02020603050405020304" pitchFamily="18" charset="0"/>
                          </a:endParaRPr>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9348" t="-400000" r="-203261" b="-25926"/>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3656" t="-400000" r="-101075" b="-25926"/>
                          </a:stretch>
                        </a:blipFill>
                      </a:tcPr>
                    </a:tc>
                    <a:tc>
                      <a:txBody>
                        <a:bodyPr/>
                        <a:lstStyle/>
                        <a:p>
                          <a:endParaRPr lang="zh-CN"/>
                        </a:p>
                      </a:txBody>
                      <a:tcPr marL="91812" marR="91812" marT="45906" marB="45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30435" t="-400000" r="-2174" b="-25926"/>
                          </a:stretch>
                        </a:blipFill>
                      </a:tcPr>
                    </a:tc>
                    <a:extLst>
                      <a:ext uri="{0D108BD9-81ED-4DB2-BD59-A6C34878D82A}">
                        <a16:rowId xmlns:a16="http://schemas.microsoft.com/office/drawing/2014/main" val="1509097608"/>
                      </a:ext>
                    </a:extLst>
                  </a:tr>
                </a:tbl>
              </a:graphicData>
            </a:graphic>
          </p:graphicFrame>
        </mc:Fallback>
      </mc:AlternateContent>
      <p:sp>
        <p:nvSpPr>
          <p:cNvPr id="4" name="文本框 3">
            <a:extLst>
              <a:ext uri="{FF2B5EF4-FFF2-40B4-BE49-F238E27FC236}">
                <a16:creationId xmlns:a16="http://schemas.microsoft.com/office/drawing/2014/main" id="{15CC4820-77ED-FD77-5A01-2D4DB03CA55A}"/>
              </a:ext>
            </a:extLst>
          </p:cNvPr>
          <p:cNvSpPr txBox="1"/>
          <p:nvPr/>
        </p:nvSpPr>
        <p:spPr>
          <a:xfrm>
            <a:off x="642703" y="1075011"/>
            <a:ext cx="7377341" cy="461665"/>
          </a:xfrm>
          <a:prstGeom prst="rect">
            <a:avLst/>
          </a:prstGeom>
          <a:noFill/>
        </p:spPr>
        <p:txBody>
          <a:bodyPr wrap="none" rtlCol="0">
            <a:spAutoFit/>
          </a:bodyPr>
          <a:lstStyle/>
          <a:p>
            <a:r>
              <a:rPr kumimoji="1" lang="en" altLang="zh-CN" sz="2400" dirty="0"/>
              <a:t>Results comparing traditional navigation strategies</a:t>
            </a:r>
            <a:r>
              <a:rPr kumimoji="1" lang="zh-CN" altLang="en-US" sz="2400" dirty="0"/>
              <a:t>：</a:t>
            </a:r>
          </a:p>
        </p:txBody>
      </p:sp>
    </p:spTree>
    <p:extLst>
      <p:ext uri="{BB962C8B-B14F-4D97-AF65-F5344CB8AC3E}">
        <p14:creationId xmlns:p14="http://schemas.microsoft.com/office/powerpoint/2010/main" val="222056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25</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Single-NAV Real Result(4cm accuracy)</a:t>
            </a:r>
          </a:p>
        </p:txBody>
      </p:sp>
      <p:grpSp>
        <p:nvGrpSpPr>
          <p:cNvPr id="3" name="组合 2">
            <a:extLst>
              <a:ext uri="{FF2B5EF4-FFF2-40B4-BE49-F238E27FC236}">
                <a16:creationId xmlns:a16="http://schemas.microsoft.com/office/drawing/2014/main" id="{AAD7C0EF-455A-0BFA-7DBE-877EE965794E}"/>
              </a:ext>
            </a:extLst>
          </p:cNvPr>
          <p:cNvGrpSpPr/>
          <p:nvPr/>
        </p:nvGrpSpPr>
        <p:grpSpPr>
          <a:xfrm>
            <a:off x="801666" y="1415441"/>
            <a:ext cx="10426701" cy="3400961"/>
            <a:chOff x="608089" y="1333222"/>
            <a:chExt cx="10620278" cy="3450915"/>
          </a:xfrm>
        </p:grpSpPr>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a:blip r:embed="rId3"/>
            <a:srcRect/>
            <a:stretch/>
          </p:blipFill>
          <p:spPr>
            <a:xfrm>
              <a:off x="6265282" y="1642040"/>
              <a:ext cx="4963085" cy="2663534"/>
            </a:xfrm>
            <a:prstGeom prst="rect">
              <a:avLst/>
            </a:prstGeom>
          </p:spPr>
        </p:pic>
        <p:sp>
          <p:nvSpPr>
            <p:cNvPr id="16" name="文本框 15">
              <a:extLst>
                <a:ext uri="{FF2B5EF4-FFF2-40B4-BE49-F238E27FC236}">
                  <a16:creationId xmlns:a16="http://schemas.microsoft.com/office/drawing/2014/main" id="{3BE7B33D-B131-47E8-2A22-30E9EFCA6B0E}"/>
                </a:ext>
              </a:extLst>
            </p:cNvPr>
            <p:cNvSpPr txBox="1"/>
            <p:nvPr/>
          </p:nvSpPr>
          <p:spPr>
            <a:xfrm>
              <a:off x="1495413" y="4445583"/>
              <a:ext cx="2655065" cy="338554"/>
            </a:xfrm>
            <a:prstGeom prst="rect">
              <a:avLst/>
            </a:prstGeom>
            <a:noFill/>
          </p:spPr>
          <p:txBody>
            <a:bodyPr wrap="square" rtlCol="0">
              <a:spAutoFit/>
            </a:bodyPr>
            <a:lstStyle/>
            <a:p>
              <a:pPr algn="ctr"/>
              <a:r>
                <a:rPr kumimoji="1" lang="en-US" altLang="zh-CN" sz="1600" dirty="0">
                  <a:latin typeface="Rockwell" panose="02060603020205020403" pitchFamily="18" charset="0"/>
                </a:rPr>
                <a:t>Time = 175s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373221" y="4420558"/>
              <a:ext cx="2655065" cy="338554"/>
            </a:xfrm>
            <a:prstGeom prst="rect">
              <a:avLst/>
            </a:prstGeom>
            <a:noFill/>
          </p:spPr>
          <p:txBody>
            <a:bodyPr wrap="square" rtlCol="0">
              <a:spAutoFit/>
            </a:bodyPr>
            <a:lstStyle/>
            <a:p>
              <a:pPr algn="ctr"/>
              <a:r>
                <a:rPr kumimoji="1" lang="en-US" altLang="zh-CN" sz="1600" dirty="0">
                  <a:latin typeface="Rockwell" panose="02060603020205020403" pitchFamily="18" charset="0"/>
                </a:rPr>
                <a:t>Flight path</a:t>
              </a:r>
              <a:endParaRPr kumimoji="1" lang="zh-CN" altLang="en-US" sz="1600" dirty="0">
                <a:latin typeface="Rockwell" panose="02060603020205020403" pitchFamily="18" charset="0"/>
              </a:endParaRPr>
            </a:p>
          </p:txBody>
        </p:sp>
        <p:pic>
          <p:nvPicPr>
            <p:cNvPr id="5" name="图片 4">
              <a:extLst>
                <a:ext uri="{FF2B5EF4-FFF2-40B4-BE49-F238E27FC236}">
                  <a16:creationId xmlns:a16="http://schemas.microsoft.com/office/drawing/2014/main" id="{7C22AA1D-B4A7-BC6E-394F-D6CA10D8B33A}"/>
                </a:ext>
              </a:extLst>
            </p:cNvPr>
            <p:cNvPicPr>
              <a:picLocks noChangeAspect="1"/>
            </p:cNvPicPr>
            <p:nvPr/>
          </p:nvPicPr>
          <p:blipFill rotWithShape="1">
            <a:blip r:embed="rId4"/>
            <a:srcRect l="8069" t="9062" r="8624" b="7263"/>
            <a:stretch/>
          </p:blipFill>
          <p:spPr>
            <a:xfrm>
              <a:off x="608089" y="1333222"/>
              <a:ext cx="5447563" cy="2972352"/>
            </a:xfrm>
            <a:prstGeom prst="rect">
              <a:avLst/>
            </a:prstGeom>
          </p:spPr>
        </p:pic>
      </p:grpSp>
      <p:sp>
        <p:nvSpPr>
          <p:cNvPr id="6" name="文本框 5">
            <a:extLst>
              <a:ext uri="{FF2B5EF4-FFF2-40B4-BE49-F238E27FC236}">
                <a16:creationId xmlns:a16="http://schemas.microsoft.com/office/drawing/2014/main" id="{3A06A2E8-F880-E4EC-D608-5D18D1E7B186}"/>
              </a:ext>
            </a:extLst>
          </p:cNvPr>
          <p:cNvSpPr txBox="1"/>
          <p:nvPr/>
        </p:nvSpPr>
        <p:spPr>
          <a:xfrm>
            <a:off x="1065496" y="5027391"/>
            <a:ext cx="10162871" cy="646331"/>
          </a:xfrm>
          <a:prstGeom prst="rect">
            <a:avLst/>
          </a:prstGeom>
          <a:noFill/>
        </p:spPr>
        <p:txBody>
          <a:bodyPr wrap="square" rtlCol="0">
            <a:spAutoFit/>
          </a:bodyPr>
          <a:lstStyle/>
          <a:p>
            <a:r>
              <a:rPr kumimoji="1" lang="en" altLang="zh-CN" dirty="0">
                <a:latin typeface="Georgia" panose="02040502050405020303" pitchFamily="18" charset="0"/>
              </a:rPr>
              <a:t>Due to NAV flight safety considerations, the NAV flight altitude needs to be at least 30 centimeters above the ground</a:t>
            </a:r>
          </a:p>
        </p:txBody>
      </p:sp>
      <p:sp>
        <p:nvSpPr>
          <p:cNvPr id="4" name="文本框 3">
            <a:extLst>
              <a:ext uri="{FF2B5EF4-FFF2-40B4-BE49-F238E27FC236}">
                <a16:creationId xmlns:a16="http://schemas.microsoft.com/office/drawing/2014/main" id="{121BA87A-DC66-4466-CBF3-D95F20C8FB6E}"/>
              </a:ext>
            </a:extLst>
          </p:cNvPr>
          <p:cNvSpPr txBox="1"/>
          <p:nvPr/>
        </p:nvSpPr>
        <p:spPr>
          <a:xfrm>
            <a:off x="660400" y="1110632"/>
            <a:ext cx="3969356" cy="461665"/>
          </a:xfrm>
          <a:prstGeom prst="rect">
            <a:avLst/>
          </a:prstGeom>
          <a:noFill/>
        </p:spPr>
        <p:txBody>
          <a:bodyPr wrap="none" rtlCol="0">
            <a:spAutoFit/>
          </a:bodyPr>
          <a:lstStyle/>
          <a:p>
            <a:r>
              <a:rPr kumimoji="1" lang="en" altLang="zh-CN" sz="2400" dirty="0"/>
              <a:t>Real experimental results</a:t>
            </a:r>
            <a:r>
              <a:rPr kumimoji="1" lang="zh-CN" altLang="en-US" sz="2400" dirty="0"/>
              <a:t>：</a:t>
            </a:r>
          </a:p>
        </p:txBody>
      </p:sp>
    </p:spTree>
    <p:extLst>
      <p:ext uri="{BB962C8B-B14F-4D97-AF65-F5344CB8AC3E}">
        <p14:creationId xmlns:p14="http://schemas.microsoft.com/office/powerpoint/2010/main" val="361937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单机视频" descr="单机视频">
            <a:hlinkClick r:id="" action="ppaction://media"/>
            <a:extLst>
              <a:ext uri="{FF2B5EF4-FFF2-40B4-BE49-F238E27FC236}">
                <a16:creationId xmlns:a16="http://schemas.microsoft.com/office/drawing/2014/main" id="{B01EEE17-FC11-2CC8-0C6A-AC87B90B20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3186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27</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Triple-NAVs Simulation Result(4cm accuracy)</a:t>
            </a:r>
          </a:p>
        </p:txBody>
      </p:sp>
      <p:grpSp>
        <p:nvGrpSpPr>
          <p:cNvPr id="5" name="组合 4">
            <a:extLst>
              <a:ext uri="{FF2B5EF4-FFF2-40B4-BE49-F238E27FC236}">
                <a16:creationId xmlns:a16="http://schemas.microsoft.com/office/drawing/2014/main" id="{12742B21-627B-0E40-CDE6-1F9AAFE3ACB9}"/>
              </a:ext>
            </a:extLst>
          </p:cNvPr>
          <p:cNvGrpSpPr/>
          <p:nvPr/>
        </p:nvGrpSpPr>
        <p:grpSpPr>
          <a:xfrm>
            <a:off x="1798574" y="1490236"/>
            <a:ext cx="8594852" cy="4771924"/>
            <a:chOff x="1549747" y="927391"/>
            <a:chExt cx="9235155" cy="5304800"/>
          </a:xfrm>
        </p:grpSpPr>
        <p:pic>
          <p:nvPicPr>
            <p:cNvPr id="4" name="图片 3">
              <a:extLst>
                <a:ext uri="{FF2B5EF4-FFF2-40B4-BE49-F238E27FC236}">
                  <a16:creationId xmlns:a16="http://schemas.microsoft.com/office/drawing/2014/main" id="{E80177CB-E4A4-AED4-A4FC-739FC4585C45}"/>
                </a:ext>
              </a:extLst>
            </p:cNvPr>
            <p:cNvPicPr>
              <a:picLocks noChangeAspect="1"/>
            </p:cNvPicPr>
            <p:nvPr/>
          </p:nvPicPr>
          <p:blipFill rotWithShape="1">
            <a:blip r:embed="rId3"/>
            <a:srcRect l="7282" t="5528" r="8452" b="6980"/>
            <a:stretch/>
          </p:blipFill>
          <p:spPr>
            <a:xfrm>
              <a:off x="1706899" y="927391"/>
              <a:ext cx="3761405" cy="2121491"/>
            </a:xfrm>
            <a:prstGeom prst="rect">
              <a:avLst/>
            </a:prstGeom>
          </p:spPr>
        </p:pic>
        <p:pic>
          <p:nvPicPr>
            <p:cNvPr id="11" name="图片 10">
              <a:extLst>
                <a:ext uri="{FF2B5EF4-FFF2-40B4-BE49-F238E27FC236}">
                  <a16:creationId xmlns:a16="http://schemas.microsoft.com/office/drawing/2014/main" id="{4F9C6F8B-D3E7-E202-CC29-4F6789D1675B}"/>
                </a:ext>
              </a:extLst>
            </p:cNvPr>
            <p:cNvPicPr>
              <a:picLocks noChangeAspect="1"/>
            </p:cNvPicPr>
            <p:nvPr/>
          </p:nvPicPr>
          <p:blipFill rotWithShape="1">
            <a:blip r:embed="rId4"/>
            <a:srcRect l="8883" t="7642" r="4815" b="6964"/>
            <a:stretch/>
          </p:blipFill>
          <p:spPr>
            <a:xfrm>
              <a:off x="6723697" y="945331"/>
              <a:ext cx="4061205" cy="2182994"/>
            </a:xfrm>
            <a:prstGeom prst="rect">
              <a:avLst/>
            </a:prstGeom>
          </p:spPr>
        </p:pic>
        <p:pic>
          <p:nvPicPr>
            <p:cNvPr id="15" name="图片 14">
              <a:extLst>
                <a:ext uri="{FF2B5EF4-FFF2-40B4-BE49-F238E27FC236}">
                  <a16:creationId xmlns:a16="http://schemas.microsoft.com/office/drawing/2014/main" id="{F311E3CC-5371-0B83-F516-9BACE58F6E31}"/>
                </a:ext>
              </a:extLst>
            </p:cNvPr>
            <p:cNvPicPr>
              <a:picLocks noChangeAspect="1"/>
            </p:cNvPicPr>
            <p:nvPr/>
          </p:nvPicPr>
          <p:blipFill rotWithShape="1">
            <a:blip r:embed="rId5"/>
            <a:srcRect l="7444" t="3711" r="8258" b="5865"/>
            <a:stretch/>
          </p:blipFill>
          <p:spPr>
            <a:xfrm>
              <a:off x="6851308" y="3646818"/>
              <a:ext cx="3791033" cy="2209013"/>
            </a:xfrm>
            <a:prstGeom prst="rect">
              <a:avLst/>
            </a:prstGeom>
          </p:spPr>
        </p:pic>
        <p:sp>
          <p:nvSpPr>
            <p:cNvPr id="16" name="文本框 15">
              <a:extLst>
                <a:ext uri="{FF2B5EF4-FFF2-40B4-BE49-F238E27FC236}">
                  <a16:creationId xmlns:a16="http://schemas.microsoft.com/office/drawing/2014/main" id="{3BE7B33D-B131-47E8-2A22-30E9EFCA6B0E}"/>
                </a:ext>
              </a:extLst>
            </p:cNvPr>
            <p:cNvSpPr txBox="1"/>
            <p:nvPr/>
          </p:nvSpPr>
          <p:spPr>
            <a:xfrm>
              <a:off x="2102916" y="3128325"/>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(a)Time = 100s</a:t>
              </a:r>
              <a:endParaRPr kumimoji="1" lang="zh-CN" altLang="en-US" sz="1600" dirty="0">
                <a:latin typeface="Rockwell" panose="02060603020205020403" pitchFamily="18" charset="0"/>
              </a:endParaRPr>
            </a:p>
          </p:txBody>
        </p:sp>
        <p:sp>
          <p:nvSpPr>
            <p:cNvPr id="17" name="文本框 16">
              <a:extLst>
                <a:ext uri="{FF2B5EF4-FFF2-40B4-BE49-F238E27FC236}">
                  <a16:creationId xmlns:a16="http://schemas.microsoft.com/office/drawing/2014/main" id="{9313675A-C6FC-0F12-C2E7-DA8360C7EFD2}"/>
                </a:ext>
              </a:extLst>
            </p:cNvPr>
            <p:cNvSpPr txBox="1"/>
            <p:nvPr/>
          </p:nvSpPr>
          <p:spPr>
            <a:xfrm>
              <a:off x="7419292" y="3218497"/>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(b)Time = 200s</a:t>
              </a:r>
              <a:endParaRPr kumimoji="1" lang="zh-CN" altLang="en-US" sz="1600" dirty="0">
                <a:latin typeface="Rockwell" panose="02060603020205020403" pitchFamily="18" charset="0"/>
              </a:endParaRPr>
            </a:p>
          </p:txBody>
        </p:sp>
        <p:sp>
          <p:nvSpPr>
            <p:cNvPr id="18" name="文本框 17">
              <a:extLst>
                <a:ext uri="{FF2B5EF4-FFF2-40B4-BE49-F238E27FC236}">
                  <a16:creationId xmlns:a16="http://schemas.microsoft.com/office/drawing/2014/main" id="{187EA2E6-8DF8-D96B-8AC6-8965BDC86DE1}"/>
                </a:ext>
              </a:extLst>
            </p:cNvPr>
            <p:cNvSpPr txBox="1"/>
            <p:nvPr/>
          </p:nvSpPr>
          <p:spPr>
            <a:xfrm>
              <a:off x="2102915" y="5801174"/>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(c)Time = 400s</a:t>
              </a:r>
              <a:endParaRPr kumimoji="1" lang="zh-CN" altLang="en-US" sz="1600" dirty="0">
                <a:latin typeface="Rockwell" panose="02060603020205020403" pitchFamily="18" charset="0"/>
              </a:endParaRPr>
            </a:p>
          </p:txBody>
        </p:sp>
        <p:sp>
          <p:nvSpPr>
            <p:cNvPr id="19" name="文本框 18">
              <a:extLst>
                <a:ext uri="{FF2B5EF4-FFF2-40B4-BE49-F238E27FC236}">
                  <a16:creationId xmlns:a16="http://schemas.microsoft.com/office/drawing/2014/main" id="{9DE3F429-087D-1431-9FC6-DDBF092D098A}"/>
                </a:ext>
              </a:extLst>
            </p:cNvPr>
            <p:cNvSpPr txBox="1"/>
            <p:nvPr/>
          </p:nvSpPr>
          <p:spPr>
            <a:xfrm>
              <a:off x="7426766" y="5855831"/>
              <a:ext cx="2655065" cy="376360"/>
            </a:xfrm>
            <a:prstGeom prst="rect">
              <a:avLst/>
            </a:prstGeom>
            <a:noFill/>
          </p:spPr>
          <p:txBody>
            <a:bodyPr wrap="square" rtlCol="0">
              <a:spAutoFit/>
            </a:bodyPr>
            <a:lstStyle/>
            <a:p>
              <a:pPr algn="ctr"/>
              <a:r>
                <a:rPr kumimoji="1" lang="en-US" altLang="zh-CN" sz="1600" dirty="0">
                  <a:latin typeface="Rockwell" panose="02060603020205020403" pitchFamily="18" charset="0"/>
                </a:rPr>
                <a:t>(d)Tricolor map</a:t>
              </a:r>
              <a:endParaRPr kumimoji="1" lang="zh-CN" altLang="en-US" sz="1600" dirty="0">
                <a:latin typeface="Rockwell" panose="02060603020205020403" pitchFamily="18" charset="0"/>
              </a:endParaRPr>
            </a:p>
          </p:txBody>
        </p:sp>
        <p:pic>
          <p:nvPicPr>
            <p:cNvPr id="3" name="图片 2">
              <a:extLst>
                <a:ext uri="{FF2B5EF4-FFF2-40B4-BE49-F238E27FC236}">
                  <a16:creationId xmlns:a16="http://schemas.microsoft.com/office/drawing/2014/main" id="{09927454-3577-CFD3-F7A6-3A4907A7F5C7}"/>
                </a:ext>
              </a:extLst>
            </p:cNvPr>
            <p:cNvPicPr>
              <a:picLocks noChangeAspect="1"/>
            </p:cNvPicPr>
            <p:nvPr/>
          </p:nvPicPr>
          <p:blipFill rotWithShape="1">
            <a:blip r:embed="rId6"/>
            <a:srcRect l="8813" t="8077" r="9666" b="6226"/>
            <a:stretch/>
          </p:blipFill>
          <p:spPr>
            <a:xfrm>
              <a:off x="1549747" y="3434704"/>
              <a:ext cx="4075708" cy="2327541"/>
            </a:xfrm>
            <a:prstGeom prst="rect">
              <a:avLst/>
            </a:prstGeom>
          </p:spPr>
        </p:pic>
      </p:grpSp>
      <p:sp>
        <p:nvSpPr>
          <p:cNvPr id="6" name="文本框 5">
            <a:extLst>
              <a:ext uri="{FF2B5EF4-FFF2-40B4-BE49-F238E27FC236}">
                <a16:creationId xmlns:a16="http://schemas.microsoft.com/office/drawing/2014/main" id="{D7842FFE-2562-8348-CD9E-CA50B8A8E5C9}"/>
              </a:ext>
            </a:extLst>
          </p:cNvPr>
          <p:cNvSpPr txBox="1"/>
          <p:nvPr/>
        </p:nvSpPr>
        <p:spPr>
          <a:xfrm>
            <a:off x="482560" y="1090126"/>
            <a:ext cx="9450921" cy="400110"/>
          </a:xfrm>
          <a:prstGeom prst="rect">
            <a:avLst/>
          </a:prstGeom>
          <a:noFill/>
        </p:spPr>
        <p:txBody>
          <a:bodyPr wrap="none" rtlCol="0">
            <a:spAutoFit/>
          </a:bodyPr>
          <a:lstStyle/>
          <a:p>
            <a:r>
              <a:rPr kumimoji="1" lang="en" altLang="zh-CN" sz="2000" dirty="0"/>
              <a:t>The effect of </a:t>
            </a:r>
            <a:r>
              <a:rPr kumimoji="1" lang="en" altLang="zh-CN" sz="2000" dirty="0">
                <a:cs typeface="Arial" panose="020B0604020202020204" pitchFamily="34" charset="0"/>
              </a:rPr>
              <a:t>triple-NAVs</a:t>
            </a:r>
            <a:r>
              <a:rPr kumimoji="1" lang="en" altLang="zh-CN" sz="2000" dirty="0"/>
              <a:t> mapping at different moments and the final Tricolor map.</a:t>
            </a:r>
            <a:endParaRPr kumimoji="1" lang="zh-CN" altLang="en-US" sz="2000" dirty="0"/>
          </a:p>
        </p:txBody>
      </p:sp>
    </p:spTree>
    <p:extLst>
      <p:ext uri="{BB962C8B-B14F-4D97-AF65-F5344CB8AC3E}">
        <p14:creationId xmlns:p14="http://schemas.microsoft.com/office/powerpoint/2010/main" val="203341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28</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9764085"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2400" dirty="0">
                <a:cs typeface="Arial" panose="020B0604020202020204" pitchFamily="34" charset="0"/>
              </a:rPr>
              <a:t>Comparison of Single-NAV and Triple-NAVs(4cm accuracy)</a:t>
            </a:r>
          </a:p>
        </p:txBody>
      </p:sp>
      <p:graphicFrame>
        <p:nvGraphicFramePr>
          <p:cNvPr id="13" name="表格 14">
            <a:extLst>
              <a:ext uri="{FF2B5EF4-FFF2-40B4-BE49-F238E27FC236}">
                <a16:creationId xmlns:a16="http://schemas.microsoft.com/office/drawing/2014/main" id="{A1C9794B-7185-D276-8209-A7420DFD0DFA}"/>
              </a:ext>
            </a:extLst>
          </p:cNvPr>
          <p:cNvGraphicFramePr>
            <a:graphicFrameLocks noGrp="1"/>
          </p:cNvGraphicFramePr>
          <p:nvPr>
            <p:extLst>
              <p:ext uri="{D42A27DB-BD31-4B8C-83A1-F6EECF244321}">
                <p14:modId xmlns:p14="http://schemas.microsoft.com/office/powerpoint/2010/main" val="3549058657"/>
              </p:ext>
            </p:extLst>
          </p:nvPr>
        </p:nvGraphicFramePr>
        <p:xfrm>
          <a:off x="1485648" y="4835500"/>
          <a:ext cx="4704906" cy="1236321"/>
        </p:xfrm>
        <a:graphic>
          <a:graphicData uri="http://schemas.openxmlformats.org/drawingml/2006/table">
            <a:tbl>
              <a:tblPr firstRow="1" bandRow="1">
                <a:tableStyleId>{2D5ABB26-0587-4C30-8999-92F81FD0307C}</a:tableStyleId>
              </a:tblPr>
              <a:tblGrid>
                <a:gridCol w="1486726">
                  <a:extLst>
                    <a:ext uri="{9D8B030D-6E8A-4147-A177-3AD203B41FA5}">
                      <a16:colId xmlns:a16="http://schemas.microsoft.com/office/drawing/2014/main" val="3191373373"/>
                    </a:ext>
                  </a:extLst>
                </a:gridCol>
                <a:gridCol w="3218180">
                  <a:extLst>
                    <a:ext uri="{9D8B030D-6E8A-4147-A177-3AD203B41FA5}">
                      <a16:colId xmlns:a16="http://schemas.microsoft.com/office/drawing/2014/main" val="359614779"/>
                    </a:ext>
                  </a:extLst>
                </a:gridCol>
              </a:tblGrid>
              <a:tr h="412107">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Exploration completeness(%)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824633"/>
                  </a:ext>
                </a:extLst>
              </a:tr>
              <a:tr h="412107">
                <a:tc>
                  <a:txBody>
                    <a:bodyPr/>
                    <a:lstStyle/>
                    <a:p>
                      <a:r>
                        <a:rPr lang="en-US" altLang="zh-CN" dirty="0"/>
                        <a:t>Single-NAV</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37.26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9069050"/>
                  </a:ext>
                </a:extLst>
              </a:tr>
              <a:tr h="412107">
                <a:tc>
                  <a:txBody>
                    <a:bodyPr/>
                    <a:lstStyle/>
                    <a:p>
                      <a:r>
                        <a:rPr kumimoji="1" lang="en" altLang="zh-CN" sz="1800" dirty="0">
                          <a:cs typeface="Arial" panose="020B0604020202020204" pitchFamily="34" charset="0"/>
                        </a:rPr>
                        <a:t>Triple-NAVs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90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2116321"/>
                  </a:ext>
                </a:extLst>
              </a:tr>
            </a:tbl>
          </a:graphicData>
        </a:graphic>
      </p:graphicFrame>
      <p:graphicFrame>
        <p:nvGraphicFramePr>
          <p:cNvPr id="15" name="表格 14">
            <a:extLst>
              <a:ext uri="{FF2B5EF4-FFF2-40B4-BE49-F238E27FC236}">
                <a16:creationId xmlns:a16="http://schemas.microsoft.com/office/drawing/2014/main" id="{099AE3B0-FCA6-1C9A-3D2D-0755AA0C807B}"/>
              </a:ext>
            </a:extLst>
          </p:cNvPr>
          <p:cNvGraphicFramePr>
            <a:graphicFrameLocks noGrp="1"/>
          </p:cNvGraphicFramePr>
          <p:nvPr>
            <p:extLst>
              <p:ext uri="{D42A27DB-BD31-4B8C-83A1-F6EECF244321}">
                <p14:modId xmlns:p14="http://schemas.microsoft.com/office/powerpoint/2010/main" val="473124150"/>
              </p:ext>
            </p:extLst>
          </p:nvPr>
        </p:nvGraphicFramePr>
        <p:xfrm>
          <a:off x="7240667" y="4724927"/>
          <a:ext cx="3465685" cy="1555734"/>
        </p:xfrm>
        <a:graphic>
          <a:graphicData uri="http://schemas.openxmlformats.org/drawingml/2006/table">
            <a:tbl>
              <a:tblPr firstRow="1" bandRow="1">
                <a:tableStyleId>{2D5ABB26-0587-4C30-8999-92F81FD0307C}</a:tableStyleId>
              </a:tblPr>
              <a:tblGrid>
                <a:gridCol w="1486726">
                  <a:extLst>
                    <a:ext uri="{9D8B030D-6E8A-4147-A177-3AD203B41FA5}">
                      <a16:colId xmlns:a16="http://schemas.microsoft.com/office/drawing/2014/main" val="2584295953"/>
                    </a:ext>
                  </a:extLst>
                </a:gridCol>
                <a:gridCol w="1978959">
                  <a:extLst>
                    <a:ext uri="{9D8B030D-6E8A-4147-A177-3AD203B41FA5}">
                      <a16:colId xmlns:a16="http://schemas.microsoft.com/office/drawing/2014/main" val="799064439"/>
                    </a:ext>
                  </a:extLst>
                </a:gridCol>
              </a:tblGrid>
              <a:tr h="281853">
                <a:tc row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90% exploration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068184"/>
                  </a:ext>
                </a:extLst>
              </a:tr>
              <a:tr h="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Time(s)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761358"/>
                  </a:ext>
                </a:extLst>
              </a:tr>
              <a:tr h="412107">
                <a:tc>
                  <a:txBody>
                    <a:bodyPr/>
                    <a:lstStyle/>
                    <a:p>
                      <a:r>
                        <a:rPr lang="en-US" altLang="zh-CN" dirty="0"/>
                        <a:t>Single-NAV</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757.75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305294"/>
                  </a:ext>
                </a:extLst>
              </a:tr>
              <a:tr h="412107">
                <a:tc>
                  <a:txBody>
                    <a:bodyPr/>
                    <a:lstStyle/>
                    <a:p>
                      <a:r>
                        <a:rPr kumimoji="1" lang="en" altLang="zh-CN" sz="1800" dirty="0">
                          <a:cs typeface="Arial" panose="020B0604020202020204" pitchFamily="34" charset="0"/>
                        </a:rPr>
                        <a:t>Triple-NAVs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747112"/>
                  </a:ext>
                </a:extLst>
              </a:tr>
            </a:tbl>
          </a:graphicData>
        </a:graphic>
      </p:graphicFrame>
      <p:grpSp>
        <p:nvGrpSpPr>
          <p:cNvPr id="9" name="组合 8">
            <a:extLst>
              <a:ext uri="{FF2B5EF4-FFF2-40B4-BE49-F238E27FC236}">
                <a16:creationId xmlns:a16="http://schemas.microsoft.com/office/drawing/2014/main" id="{6BAF7D91-6C7F-9975-1B7D-1B2BC3016B06}"/>
              </a:ext>
            </a:extLst>
          </p:cNvPr>
          <p:cNvGrpSpPr/>
          <p:nvPr/>
        </p:nvGrpSpPr>
        <p:grpSpPr>
          <a:xfrm>
            <a:off x="6440111" y="1478150"/>
            <a:ext cx="5210615" cy="3171089"/>
            <a:chOff x="6443584" y="1478150"/>
            <a:chExt cx="5210615" cy="3171089"/>
          </a:xfrm>
        </p:grpSpPr>
        <p:sp>
          <p:nvSpPr>
            <p:cNvPr id="12" name="文本框 11">
              <a:extLst>
                <a:ext uri="{FF2B5EF4-FFF2-40B4-BE49-F238E27FC236}">
                  <a16:creationId xmlns:a16="http://schemas.microsoft.com/office/drawing/2014/main" id="{9DB52CFD-FC6F-4ACB-B250-ADEF90AD0EB4}"/>
                </a:ext>
              </a:extLst>
            </p:cNvPr>
            <p:cNvSpPr txBox="1"/>
            <p:nvPr/>
          </p:nvSpPr>
          <p:spPr>
            <a:xfrm>
              <a:off x="8008674" y="4322163"/>
              <a:ext cx="1564893" cy="327076"/>
            </a:xfrm>
            <a:prstGeom prst="rect">
              <a:avLst/>
            </a:prstGeom>
            <a:noFill/>
          </p:spPr>
          <p:txBody>
            <a:bodyPr wrap="square" rtlCol="0">
              <a:spAutoFit/>
            </a:bodyPr>
            <a:lstStyle/>
            <a:p>
              <a:pPr algn="ctr"/>
              <a:r>
                <a:rPr kumimoji="1" lang="en-US" altLang="zh-CN" dirty="0"/>
                <a:t>Same times</a:t>
              </a:r>
              <a:endParaRPr kumimoji="1" lang="zh-CN" altLang="en-US" dirty="0"/>
            </a:p>
          </p:txBody>
        </p:sp>
        <p:pic>
          <p:nvPicPr>
            <p:cNvPr id="8" name="图片 7">
              <a:extLst>
                <a:ext uri="{FF2B5EF4-FFF2-40B4-BE49-F238E27FC236}">
                  <a16:creationId xmlns:a16="http://schemas.microsoft.com/office/drawing/2014/main" id="{DE30BACA-66BD-E5EF-C42F-9B63B53319C0}"/>
                </a:ext>
              </a:extLst>
            </p:cNvPr>
            <p:cNvPicPr>
              <a:picLocks noChangeAspect="1"/>
            </p:cNvPicPr>
            <p:nvPr/>
          </p:nvPicPr>
          <p:blipFill rotWithShape="1">
            <a:blip r:embed="rId3"/>
            <a:srcRect t="6374"/>
            <a:stretch/>
          </p:blipFill>
          <p:spPr>
            <a:xfrm>
              <a:off x="6443584" y="1478150"/>
              <a:ext cx="4636545" cy="2893996"/>
            </a:xfrm>
            <a:prstGeom prst="rect">
              <a:avLst/>
            </a:prstGeom>
          </p:spPr>
        </p:pic>
        <p:cxnSp>
          <p:nvCxnSpPr>
            <p:cNvPr id="19" name="直线箭头连接符 18">
              <a:extLst>
                <a:ext uri="{FF2B5EF4-FFF2-40B4-BE49-F238E27FC236}">
                  <a16:creationId xmlns:a16="http://schemas.microsoft.com/office/drawing/2014/main" id="{CBE47EA3-FA20-E6C7-1777-294C83704691}"/>
                </a:ext>
              </a:extLst>
            </p:cNvPr>
            <p:cNvCxnSpPr/>
            <p:nvPr/>
          </p:nvCxnSpPr>
          <p:spPr>
            <a:xfrm flipH="1" flipV="1">
              <a:off x="8312572" y="1889954"/>
              <a:ext cx="2685602" cy="154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B667C44-177F-72EB-5094-866E06538AC1}"/>
                </a:ext>
              </a:extLst>
            </p:cNvPr>
            <p:cNvCxnSpPr>
              <a:cxnSpLocks/>
            </p:cNvCxnSpPr>
            <p:nvPr/>
          </p:nvCxnSpPr>
          <p:spPr>
            <a:xfrm flipH="1" flipV="1">
              <a:off x="9737377" y="1889954"/>
              <a:ext cx="1342752" cy="706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3529826-79F0-2C24-E048-479FC9C4A2F1}"/>
                </a:ext>
              </a:extLst>
            </p:cNvPr>
            <p:cNvSpPr txBox="1"/>
            <p:nvPr/>
          </p:nvSpPr>
          <p:spPr>
            <a:xfrm>
              <a:off x="11080129" y="2498486"/>
              <a:ext cx="574070" cy="218050"/>
            </a:xfrm>
            <a:prstGeom prst="rect">
              <a:avLst/>
            </a:prstGeom>
            <a:noFill/>
            <a:ln>
              <a:solidFill>
                <a:schemeClr val="accent1"/>
              </a:solidFill>
            </a:ln>
          </p:spPr>
          <p:txBody>
            <a:bodyPr wrap="square" rtlCol="0">
              <a:spAutoFit/>
            </a:bodyPr>
            <a:lstStyle/>
            <a:p>
              <a:pPr algn="ctr"/>
              <a:r>
                <a:rPr kumimoji="1" lang="en-US" altLang="zh-CN" sz="1000" dirty="0"/>
                <a:t>757.75</a:t>
              </a:r>
              <a:endParaRPr kumimoji="1" lang="zh-CN" altLang="en-US" sz="1000" dirty="0"/>
            </a:p>
          </p:txBody>
        </p:sp>
        <p:sp>
          <p:nvSpPr>
            <p:cNvPr id="28" name="文本框 27">
              <a:extLst>
                <a:ext uri="{FF2B5EF4-FFF2-40B4-BE49-F238E27FC236}">
                  <a16:creationId xmlns:a16="http://schemas.microsoft.com/office/drawing/2014/main" id="{3A978781-51E4-F55B-A530-3E54A94CB307}"/>
                </a:ext>
              </a:extLst>
            </p:cNvPr>
            <p:cNvSpPr txBox="1"/>
            <p:nvPr/>
          </p:nvSpPr>
          <p:spPr>
            <a:xfrm>
              <a:off x="10998175" y="3336573"/>
              <a:ext cx="476666" cy="218050"/>
            </a:xfrm>
            <a:prstGeom prst="rect">
              <a:avLst/>
            </a:prstGeom>
            <a:noFill/>
            <a:ln>
              <a:solidFill>
                <a:schemeClr val="accent1"/>
              </a:solidFill>
            </a:ln>
          </p:spPr>
          <p:txBody>
            <a:bodyPr wrap="square" rtlCol="0">
              <a:spAutoFit/>
            </a:bodyPr>
            <a:lstStyle/>
            <a:p>
              <a:pPr algn="ctr"/>
              <a:r>
                <a:rPr kumimoji="1" lang="en-US" altLang="zh-CN" sz="1000" dirty="0"/>
                <a:t>364</a:t>
              </a:r>
              <a:endParaRPr kumimoji="1" lang="zh-CN" altLang="en-US" sz="1000" dirty="0"/>
            </a:p>
          </p:txBody>
        </p:sp>
      </p:grpSp>
      <p:grpSp>
        <p:nvGrpSpPr>
          <p:cNvPr id="7" name="组合 6">
            <a:extLst>
              <a:ext uri="{FF2B5EF4-FFF2-40B4-BE49-F238E27FC236}">
                <a16:creationId xmlns:a16="http://schemas.microsoft.com/office/drawing/2014/main" id="{18BBD172-036E-C7E4-D5E4-44A868B07CEA}"/>
              </a:ext>
            </a:extLst>
          </p:cNvPr>
          <p:cNvGrpSpPr/>
          <p:nvPr/>
        </p:nvGrpSpPr>
        <p:grpSpPr>
          <a:xfrm>
            <a:off x="852916" y="1478150"/>
            <a:ext cx="5453257" cy="3275956"/>
            <a:chOff x="1065496" y="1368514"/>
            <a:chExt cx="5453257" cy="3275956"/>
          </a:xfrm>
        </p:grpSpPr>
        <p:sp>
          <p:nvSpPr>
            <p:cNvPr id="11" name="文本框 10">
              <a:extLst>
                <a:ext uri="{FF2B5EF4-FFF2-40B4-BE49-F238E27FC236}">
                  <a16:creationId xmlns:a16="http://schemas.microsoft.com/office/drawing/2014/main" id="{316C685E-767A-D80E-79FF-EE230D15B4AD}"/>
                </a:ext>
              </a:extLst>
            </p:cNvPr>
            <p:cNvSpPr txBox="1"/>
            <p:nvPr/>
          </p:nvSpPr>
          <p:spPr>
            <a:xfrm>
              <a:off x="3528225" y="4317394"/>
              <a:ext cx="1564893" cy="327076"/>
            </a:xfrm>
            <a:prstGeom prst="rect">
              <a:avLst/>
            </a:prstGeom>
            <a:noFill/>
          </p:spPr>
          <p:txBody>
            <a:bodyPr wrap="square" rtlCol="0">
              <a:spAutoFit/>
            </a:bodyPr>
            <a:lstStyle/>
            <a:p>
              <a:pPr algn="ctr"/>
              <a:r>
                <a:rPr kumimoji="1" lang="en-US" altLang="zh-CN" dirty="0"/>
                <a:t>Same time</a:t>
              </a:r>
              <a:endParaRPr kumimoji="1" lang="zh-CN" altLang="en-US" dirty="0"/>
            </a:p>
          </p:txBody>
        </p:sp>
        <p:pic>
          <p:nvPicPr>
            <p:cNvPr id="4" name="图片 3">
              <a:extLst>
                <a:ext uri="{FF2B5EF4-FFF2-40B4-BE49-F238E27FC236}">
                  <a16:creationId xmlns:a16="http://schemas.microsoft.com/office/drawing/2014/main" id="{A2BFA228-72BC-19D5-DAD8-E6CB2D190AC5}"/>
                </a:ext>
              </a:extLst>
            </p:cNvPr>
            <p:cNvPicPr>
              <a:picLocks noChangeAspect="1"/>
            </p:cNvPicPr>
            <p:nvPr/>
          </p:nvPicPr>
          <p:blipFill>
            <a:blip r:embed="rId4"/>
            <a:stretch>
              <a:fillRect/>
            </a:stretch>
          </p:blipFill>
          <p:spPr>
            <a:xfrm>
              <a:off x="2102590" y="1368514"/>
              <a:ext cx="4416163" cy="2944109"/>
            </a:xfrm>
            <a:prstGeom prst="rect">
              <a:avLst/>
            </a:prstGeom>
          </p:spPr>
        </p:pic>
        <p:cxnSp>
          <p:nvCxnSpPr>
            <p:cNvPr id="34" name="直线箭头连接符 33">
              <a:extLst>
                <a:ext uri="{FF2B5EF4-FFF2-40B4-BE49-F238E27FC236}">
                  <a16:creationId xmlns:a16="http://schemas.microsoft.com/office/drawing/2014/main" id="{1F4D60E2-4ACF-896C-5311-A9D866078832}"/>
                </a:ext>
              </a:extLst>
            </p:cNvPr>
            <p:cNvCxnSpPr>
              <a:cxnSpLocks/>
            </p:cNvCxnSpPr>
            <p:nvPr/>
          </p:nvCxnSpPr>
          <p:spPr>
            <a:xfrm>
              <a:off x="1639567" y="1952263"/>
              <a:ext cx="2125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E5D0754-261B-0DEB-35E4-156ED8F96DEB}"/>
                </a:ext>
              </a:extLst>
            </p:cNvPr>
            <p:cNvCxnSpPr>
              <a:cxnSpLocks/>
            </p:cNvCxnSpPr>
            <p:nvPr/>
          </p:nvCxnSpPr>
          <p:spPr>
            <a:xfrm>
              <a:off x="1639567" y="3143016"/>
              <a:ext cx="2125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702C4F3-732E-BEE2-8CC4-2D986C942543}"/>
                </a:ext>
              </a:extLst>
            </p:cNvPr>
            <p:cNvSpPr txBox="1"/>
            <p:nvPr/>
          </p:nvSpPr>
          <p:spPr>
            <a:xfrm>
              <a:off x="1065497" y="1864385"/>
              <a:ext cx="574070" cy="218050"/>
            </a:xfrm>
            <a:prstGeom prst="rect">
              <a:avLst/>
            </a:prstGeom>
            <a:noFill/>
            <a:ln>
              <a:solidFill>
                <a:schemeClr val="accent1"/>
              </a:solidFill>
            </a:ln>
          </p:spPr>
          <p:txBody>
            <a:bodyPr wrap="square" rtlCol="0">
              <a:spAutoFit/>
            </a:bodyPr>
            <a:lstStyle/>
            <a:p>
              <a:pPr algn="ctr"/>
              <a:r>
                <a:rPr kumimoji="1" lang="en-US" altLang="zh-CN" sz="1000" dirty="0"/>
                <a:t>90</a:t>
              </a:r>
              <a:endParaRPr kumimoji="1" lang="zh-CN" altLang="en-US" sz="1000" dirty="0"/>
            </a:p>
          </p:txBody>
        </p:sp>
        <p:sp>
          <p:nvSpPr>
            <p:cNvPr id="38" name="文本框 37">
              <a:extLst>
                <a:ext uri="{FF2B5EF4-FFF2-40B4-BE49-F238E27FC236}">
                  <a16:creationId xmlns:a16="http://schemas.microsoft.com/office/drawing/2014/main" id="{2591453D-BD6C-A48B-FBF8-37F6774D9EBE}"/>
                </a:ext>
              </a:extLst>
            </p:cNvPr>
            <p:cNvSpPr txBox="1"/>
            <p:nvPr/>
          </p:nvSpPr>
          <p:spPr>
            <a:xfrm>
              <a:off x="1065496" y="3033991"/>
              <a:ext cx="574070" cy="218050"/>
            </a:xfrm>
            <a:prstGeom prst="rect">
              <a:avLst/>
            </a:prstGeom>
            <a:noFill/>
            <a:ln>
              <a:solidFill>
                <a:schemeClr val="accent1"/>
              </a:solidFill>
            </a:ln>
          </p:spPr>
          <p:txBody>
            <a:bodyPr wrap="square" rtlCol="0">
              <a:spAutoFit/>
            </a:bodyPr>
            <a:lstStyle/>
            <a:p>
              <a:pPr algn="ctr"/>
              <a:r>
                <a:rPr kumimoji="1" lang="en-US" altLang="zh-CN" sz="1000" dirty="0"/>
                <a:t>37.26</a:t>
              </a:r>
              <a:endParaRPr kumimoji="1" lang="zh-CN" altLang="en-US" sz="1000" dirty="0"/>
            </a:p>
          </p:txBody>
        </p:sp>
      </p:grpSp>
      <p:sp>
        <p:nvSpPr>
          <p:cNvPr id="6" name="文本框 5">
            <a:extLst>
              <a:ext uri="{FF2B5EF4-FFF2-40B4-BE49-F238E27FC236}">
                <a16:creationId xmlns:a16="http://schemas.microsoft.com/office/drawing/2014/main" id="{890E69D7-D49D-77A0-F6D7-9D1E495046F3}"/>
              </a:ext>
            </a:extLst>
          </p:cNvPr>
          <p:cNvSpPr txBox="1"/>
          <p:nvPr/>
        </p:nvSpPr>
        <p:spPr>
          <a:xfrm>
            <a:off x="584417" y="1061101"/>
            <a:ext cx="6953378" cy="461665"/>
          </a:xfrm>
          <a:prstGeom prst="rect">
            <a:avLst/>
          </a:prstGeom>
          <a:noFill/>
        </p:spPr>
        <p:txBody>
          <a:bodyPr wrap="none" rtlCol="0">
            <a:spAutoFit/>
          </a:bodyPr>
          <a:lstStyle/>
          <a:p>
            <a:r>
              <a:rPr kumimoji="1" lang="en" altLang="zh-CN" sz="2400" dirty="0"/>
              <a:t>Results comparing </a:t>
            </a:r>
            <a:r>
              <a:rPr kumimoji="1" lang="en" altLang="zh-CN" sz="2400" dirty="0">
                <a:cs typeface="Arial" panose="020B0604020202020204" pitchFamily="34" charset="0"/>
              </a:rPr>
              <a:t>single-NAV and triple-NAVs </a:t>
            </a:r>
            <a:r>
              <a:rPr kumimoji="1" lang="zh-CN" altLang="en-US" sz="2400" dirty="0"/>
              <a:t>：</a:t>
            </a:r>
          </a:p>
        </p:txBody>
      </p:sp>
    </p:spTree>
    <p:extLst>
      <p:ext uri="{BB962C8B-B14F-4D97-AF65-F5344CB8AC3E}">
        <p14:creationId xmlns:p14="http://schemas.microsoft.com/office/powerpoint/2010/main" val="328431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29</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Triple-NAVs Real Result</a:t>
            </a:r>
          </a:p>
        </p:txBody>
      </p:sp>
      <p:grpSp>
        <p:nvGrpSpPr>
          <p:cNvPr id="3" name="组合 2">
            <a:extLst>
              <a:ext uri="{FF2B5EF4-FFF2-40B4-BE49-F238E27FC236}">
                <a16:creationId xmlns:a16="http://schemas.microsoft.com/office/drawing/2014/main" id="{C407EEEB-6D36-84F8-338C-E64C91C4E0C9}"/>
              </a:ext>
            </a:extLst>
          </p:cNvPr>
          <p:cNvGrpSpPr/>
          <p:nvPr/>
        </p:nvGrpSpPr>
        <p:grpSpPr>
          <a:xfrm>
            <a:off x="1164921" y="2299468"/>
            <a:ext cx="4403591" cy="3483934"/>
            <a:chOff x="1632485" y="2482360"/>
            <a:chExt cx="3835819" cy="2797776"/>
          </a:xfrm>
        </p:grpSpPr>
        <p:pic>
          <p:nvPicPr>
            <p:cNvPr id="8" name="图片 7">
              <a:extLst>
                <a:ext uri="{FF2B5EF4-FFF2-40B4-BE49-F238E27FC236}">
                  <a16:creationId xmlns:a16="http://schemas.microsoft.com/office/drawing/2014/main" id="{B1691E87-0D29-2343-226F-EA2CBA3C1E38}"/>
                </a:ext>
              </a:extLst>
            </p:cNvPr>
            <p:cNvPicPr>
              <a:picLocks noChangeAspect="1"/>
            </p:cNvPicPr>
            <p:nvPr/>
          </p:nvPicPr>
          <p:blipFill>
            <a:blip r:embed="rId3"/>
            <a:stretch>
              <a:fillRect/>
            </a:stretch>
          </p:blipFill>
          <p:spPr>
            <a:xfrm>
              <a:off x="1632485" y="2482360"/>
              <a:ext cx="3835819" cy="2390758"/>
            </a:xfrm>
            <a:prstGeom prst="rect">
              <a:avLst/>
            </a:prstGeom>
          </p:spPr>
        </p:pic>
        <p:sp>
          <p:nvSpPr>
            <p:cNvPr id="18" name="文本框 17">
              <a:extLst>
                <a:ext uri="{FF2B5EF4-FFF2-40B4-BE49-F238E27FC236}">
                  <a16:creationId xmlns:a16="http://schemas.microsoft.com/office/drawing/2014/main" id="{4497DA2D-13BB-8212-7347-7A7F672EBA20}"/>
                </a:ext>
              </a:extLst>
            </p:cNvPr>
            <p:cNvSpPr txBox="1"/>
            <p:nvPr/>
          </p:nvSpPr>
          <p:spPr>
            <a:xfrm>
              <a:off x="2598584" y="5008260"/>
              <a:ext cx="1903620" cy="271876"/>
            </a:xfrm>
            <a:prstGeom prst="rect">
              <a:avLst/>
            </a:prstGeom>
            <a:noFill/>
          </p:spPr>
          <p:txBody>
            <a:bodyPr wrap="square" rtlCol="0">
              <a:spAutoFit/>
            </a:bodyPr>
            <a:lstStyle/>
            <a:p>
              <a:r>
                <a:rPr lang="en" altLang="zh-CN" sz="1600" b="0" i="0" dirty="0">
                  <a:effectLst/>
                  <a:latin typeface="Georgia" panose="02040502050405020303" pitchFamily="18" charset="0"/>
                </a:rPr>
                <a:t>(a) Dynamic position</a:t>
              </a:r>
              <a:endParaRPr kumimoji="1" lang="zh-CN" altLang="en-US" sz="1600" dirty="0">
                <a:latin typeface="Georgia" panose="02040502050405020303" pitchFamily="18" charset="0"/>
              </a:endParaRPr>
            </a:p>
          </p:txBody>
        </p:sp>
      </p:grpSp>
      <p:grpSp>
        <p:nvGrpSpPr>
          <p:cNvPr id="5" name="组合 4">
            <a:extLst>
              <a:ext uri="{FF2B5EF4-FFF2-40B4-BE49-F238E27FC236}">
                <a16:creationId xmlns:a16="http://schemas.microsoft.com/office/drawing/2014/main" id="{49DD2BA1-E12E-E130-DC2F-FAFCF131391F}"/>
              </a:ext>
            </a:extLst>
          </p:cNvPr>
          <p:cNvGrpSpPr/>
          <p:nvPr/>
        </p:nvGrpSpPr>
        <p:grpSpPr>
          <a:xfrm>
            <a:off x="6430908" y="2260318"/>
            <a:ext cx="4368062" cy="3573563"/>
            <a:chOff x="7006624" y="3281090"/>
            <a:chExt cx="3804871" cy="2869751"/>
          </a:xfrm>
        </p:grpSpPr>
        <p:pic>
          <p:nvPicPr>
            <p:cNvPr id="11" name="图片 10">
              <a:extLst>
                <a:ext uri="{FF2B5EF4-FFF2-40B4-BE49-F238E27FC236}">
                  <a16:creationId xmlns:a16="http://schemas.microsoft.com/office/drawing/2014/main" id="{2B356398-EEBD-DEF9-DE40-20620CA19C00}"/>
                </a:ext>
              </a:extLst>
            </p:cNvPr>
            <p:cNvPicPr>
              <a:picLocks noChangeAspect="1"/>
            </p:cNvPicPr>
            <p:nvPr/>
          </p:nvPicPr>
          <p:blipFill rotWithShape="1">
            <a:blip r:embed="rId4"/>
            <a:srcRect l="894" t="9911" r="5841"/>
            <a:stretch/>
          </p:blipFill>
          <p:spPr>
            <a:xfrm>
              <a:off x="7006624" y="3281090"/>
              <a:ext cx="3804871" cy="2450183"/>
            </a:xfrm>
            <a:prstGeom prst="rect">
              <a:avLst/>
            </a:prstGeom>
          </p:spPr>
        </p:pic>
        <p:sp>
          <p:nvSpPr>
            <p:cNvPr id="20" name="文本框 19">
              <a:extLst>
                <a:ext uri="{FF2B5EF4-FFF2-40B4-BE49-F238E27FC236}">
                  <a16:creationId xmlns:a16="http://schemas.microsoft.com/office/drawing/2014/main" id="{F1DBD18F-9BB4-F501-6EC4-FB7CE525A037}"/>
                </a:ext>
              </a:extLst>
            </p:cNvPr>
            <p:cNvSpPr txBox="1"/>
            <p:nvPr/>
          </p:nvSpPr>
          <p:spPr>
            <a:xfrm>
              <a:off x="7934516" y="5681237"/>
              <a:ext cx="2178850" cy="469604"/>
            </a:xfrm>
            <a:prstGeom prst="rect">
              <a:avLst/>
            </a:prstGeom>
            <a:noFill/>
          </p:spPr>
          <p:txBody>
            <a:bodyPr wrap="square" rtlCol="0">
              <a:spAutoFit/>
            </a:bodyPr>
            <a:lstStyle/>
            <a:p>
              <a:r>
                <a:rPr lang="en" altLang="zh-CN" sz="1600" b="0" i="0" dirty="0">
                  <a:effectLst/>
                  <a:latin typeface="Georgia" panose="02040502050405020303" pitchFamily="18" charset="0"/>
                </a:rPr>
                <a:t>(b) Packet loss rate varies with different positions</a:t>
              </a:r>
              <a:endParaRPr kumimoji="1" lang="zh-CN" altLang="en-US" sz="1600" dirty="0">
                <a:latin typeface="Georgia" panose="02040502050405020303" pitchFamily="18" charset="0"/>
              </a:endParaRPr>
            </a:p>
          </p:txBody>
        </p:sp>
      </p:grpSp>
      <p:sp>
        <p:nvSpPr>
          <p:cNvPr id="6" name="文本框 5">
            <a:extLst>
              <a:ext uri="{FF2B5EF4-FFF2-40B4-BE49-F238E27FC236}">
                <a16:creationId xmlns:a16="http://schemas.microsoft.com/office/drawing/2014/main" id="{3597F5E0-C91E-D84C-FFF7-61E4B420C5A3}"/>
              </a:ext>
            </a:extLst>
          </p:cNvPr>
          <p:cNvSpPr txBox="1"/>
          <p:nvPr/>
        </p:nvSpPr>
        <p:spPr>
          <a:xfrm>
            <a:off x="552034" y="1337740"/>
            <a:ext cx="9171550" cy="400110"/>
          </a:xfrm>
          <a:prstGeom prst="rect">
            <a:avLst/>
          </a:prstGeom>
          <a:noFill/>
        </p:spPr>
        <p:txBody>
          <a:bodyPr wrap="none" rtlCol="0">
            <a:spAutoFit/>
          </a:bodyPr>
          <a:lstStyle/>
          <a:p>
            <a:r>
              <a:rPr kumimoji="1" lang="en" altLang="zh-CN" sz="2000" dirty="0"/>
              <a:t>Dynamically adjusting edge NAV using APF method results on packet loss rate:</a:t>
            </a:r>
            <a:endParaRPr kumimoji="1" lang="zh-CN" altLang="en-US" sz="2000" dirty="0"/>
          </a:p>
        </p:txBody>
      </p:sp>
    </p:spTree>
    <p:extLst>
      <p:ext uri="{BB962C8B-B14F-4D97-AF65-F5344CB8AC3E}">
        <p14:creationId xmlns:p14="http://schemas.microsoft.com/office/powerpoint/2010/main" val="2262888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Introduction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01</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a:t>
              </a:r>
              <a:r>
                <a:rPr lang="zh-CN" altLang="en-US" sz="2400" dirty="0">
                  <a:solidFill>
                    <a:schemeClr val="accent1"/>
                  </a:solidFill>
                  <a:latin typeface="Helvetica" pitchFamily="2" charset="0"/>
                  <a:cs typeface="Arial" panose="020B0604020202020204" pitchFamily="34" charset="0"/>
                  <a:sym typeface="+mn-lt"/>
                </a:rPr>
                <a:t> </a:t>
              </a:r>
              <a:r>
                <a:rPr lang="en-US" altLang="zh-CN" sz="2400" dirty="0">
                  <a:solidFill>
                    <a:schemeClr val="accent1"/>
                  </a:solidFill>
                  <a:latin typeface="Helvetica" pitchFamily="2" charset="0"/>
                  <a:cs typeface="Arial" panose="020B0604020202020204" pitchFamily="34" charset="0"/>
                  <a:sym typeface="+mn-lt"/>
                </a:rPr>
                <a:t>ONE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4210971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30</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Three-NAVs Real Result</a:t>
            </a:r>
          </a:p>
        </p:txBody>
      </p:sp>
      <p:grpSp>
        <p:nvGrpSpPr>
          <p:cNvPr id="3" name="组合 2">
            <a:extLst>
              <a:ext uri="{FF2B5EF4-FFF2-40B4-BE49-F238E27FC236}">
                <a16:creationId xmlns:a16="http://schemas.microsoft.com/office/drawing/2014/main" id="{DFCE63BF-0D96-66D5-D57E-3547CC7150FC}"/>
              </a:ext>
            </a:extLst>
          </p:cNvPr>
          <p:cNvGrpSpPr/>
          <p:nvPr/>
        </p:nvGrpSpPr>
        <p:grpSpPr>
          <a:xfrm>
            <a:off x="723854" y="2247032"/>
            <a:ext cx="10766171" cy="2850830"/>
            <a:chOff x="407249" y="1858411"/>
            <a:chExt cx="11458525" cy="3034162"/>
          </a:xfrm>
        </p:grpSpPr>
        <p:pic>
          <p:nvPicPr>
            <p:cNvPr id="5" name="图片 4">
              <a:extLst>
                <a:ext uri="{FF2B5EF4-FFF2-40B4-BE49-F238E27FC236}">
                  <a16:creationId xmlns:a16="http://schemas.microsoft.com/office/drawing/2014/main" id="{85B9D176-E12C-DCCE-7886-32B02EDB3049}"/>
                </a:ext>
              </a:extLst>
            </p:cNvPr>
            <p:cNvPicPr>
              <a:picLocks noChangeAspect="1"/>
            </p:cNvPicPr>
            <p:nvPr/>
          </p:nvPicPr>
          <p:blipFill>
            <a:blip r:embed="rId3"/>
            <a:stretch>
              <a:fillRect/>
            </a:stretch>
          </p:blipFill>
          <p:spPr>
            <a:xfrm>
              <a:off x="407249" y="1858411"/>
              <a:ext cx="5359602" cy="2664830"/>
            </a:xfrm>
            <a:prstGeom prst="rect">
              <a:avLst/>
            </a:prstGeom>
          </p:spPr>
        </p:pic>
        <p:pic>
          <p:nvPicPr>
            <p:cNvPr id="7" name="图片 6">
              <a:extLst>
                <a:ext uri="{FF2B5EF4-FFF2-40B4-BE49-F238E27FC236}">
                  <a16:creationId xmlns:a16="http://schemas.microsoft.com/office/drawing/2014/main" id="{111EB625-CB9C-D7DF-B60A-5623819C342E}"/>
                </a:ext>
              </a:extLst>
            </p:cNvPr>
            <p:cNvPicPr>
              <a:picLocks noChangeAspect="1"/>
            </p:cNvPicPr>
            <p:nvPr/>
          </p:nvPicPr>
          <p:blipFill>
            <a:blip r:embed="rId4"/>
            <a:stretch>
              <a:fillRect/>
            </a:stretch>
          </p:blipFill>
          <p:spPr>
            <a:xfrm>
              <a:off x="6177023" y="1858411"/>
              <a:ext cx="5688751" cy="2664830"/>
            </a:xfrm>
            <a:prstGeom prst="rect">
              <a:avLst/>
            </a:prstGeom>
          </p:spPr>
        </p:pic>
        <p:sp>
          <p:nvSpPr>
            <p:cNvPr id="9" name="文本框 8">
              <a:extLst>
                <a:ext uri="{FF2B5EF4-FFF2-40B4-BE49-F238E27FC236}">
                  <a16:creationId xmlns:a16="http://schemas.microsoft.com/office/drawing/2014/main" id="{8643176F-692E-5722-E182-76675B10E75E}"/>
                </a:ext>
              </a:extLst>
            </p:cNvPr>
            <p:cNvSpPr txBox="1"/>
            <p:nvPr/>
          </p:nvSpPr>
          <p:spPr>
            <a:xfrm>
              <a:off x="1481559" y="4523241"/>
              <a:ext cx="3055717" cy="369332"/>
            </a:xfrm>
            <a:prstGeom prst="rect">
              <a:avLst/>
            </a:prstGeom>
            <a:noFill/>
          </p:spPr>
          <p:txBody>
            <a:bodyPr wrap="square" rtlCol="0">
              <a:spAutoFit/>
            </a:bodyPr>
            <a:lstStyle/>
            <a:p>
              <a:pPr algn="ctr"/>
              <a:r>
                <a:rPr kumimoji="1" lang="en-US" altLang="zh-CN" dirty="0"/>
                <a:t>Time = 30s</a:t>
              </a:r>
              <a:endParaRPr kumimoji="1" lang="zh-CN" altLang="en-US" dirty="0"/>
            </a:p>
          </p:txBody>
        </p:sp>
        <p:sp>
          <p:nvSpPr>
            <p:cNvPr id="12" name="文本框 11">
              <a:extLst>
                <a:ext uri="{FF2B5EF4-FFF2-40B4-BE49-F238E27FC236}">
                  <a16:creationId xmlns:a16="http://schemas.microsoft.com/office/drawing/2014/main" id="{D137E586-97E3-07A8-4819-38834EF7EF8E}"/>
                </a:ext>
              </a:extLst>
            </p:cNvPr>
            <p:cNvSpPr txBox="1"/>
            <p:nvPr/>
          </p:nvSpPr>
          <p:spPr>
            <a:xfrm>
              <a:off x="7493539" y="4523241"/>
              <a:ext cx="3055717" cy="369332"/>
            </a:xfrm>
            <a:prstGeom prst="rect">
              <a:avLst/>
            </a:prstGeom>
            <a:noFill/>
          </p:spPr>
          <p:txBody>
            <a:bodyPr wrap="square" rtlCol="0">
              <a:spAutoFit/>
            </a:bodyPr>
            <a:lstStyle/>
            <a:p>
              <a:pPr algn="ctr"/>
              <a:r>
                <a:rPr kumimoji="1" lang="en-US" altLang="zh-CN" dirty="0"/>
                <a:t>Tricolor map </a:t>
              </a:r>
              <a:endParaRPr kumimoji="1" lang="zh-CN" altLang="en-US" dirty="0"/>
            </a:p>
          </p:txBody>
        </p:sp>
      </p:grpSp>
      <p:sp>
        <p:nvSpPr>
          <p:cNvPr id="4" name="文本框 3">
            <a:extLst>
              <a:ext uri="{FF2B5EF4-FFF2-40B4-BE49-F238E27FC236}">
                <a16:creationId xmlns:a16="http://schemas.microsoft.com/office/drawing/2014/main" id="{7D747C83-BE80-DD7E-776F-DA5EA3A63241}"/>
              </a:ext>
            </a:extLst>
          </p:cNvPr>
          <p:cNvSpPr txBox="1"/>
          <p:nvPr/>
        </p:nvSpPr>
        <p:spPr>
          <a:xfrm>
            <a:off x="723854" y="1220151"/>
            <a:ext cx="3969356" cy="461665"/>
          </a:xfrm>
          <a:prstGeom prst="rect">
            <a:avLst/>
          </a:prstGeom>
          <a:noFill/>
        </p:spPr>
        <p:txBody>
          <a:bodyPr wrap="none" rtlCol="0">
            <a:spAutoFit/>
          </a:bodyPr>
          <a:lstStyle/>
          <a:p>
            <a:r>
              <a:rPr kumimoji="1" lang="en" altLang="zh-CN" sz="2400" dirty="0"/>
              <a:t>Real experimental results</a:t>
            </a:r>
            <a:r>
              <a:rPr kumimoji="1" lang="zh-CN" altLang="en-US" sz="2400" dirty="0"/>
              <a:t>：</a:t>
            </a:r>
          </a:p>
        </p:txBody>
      </p:sp>
      <p:sp>
        <p:nvSpPr>
          <p:cNvPr id="6" name="文本框 5">
            <a:extLst>
              <a:ext uri="{FF2B5EF4-FFF2-40B4-BE49-F238E27FC236}">
                <a16:creationId xmlns:a16="http://schemas.microsoft.com/office/drawing/2014/main" id="{FDA4D8E0-0A15-7B7B-4ACD-21ECD8A2554B}"/>
              </a:ext>
            </a:extLst>
          </p:cNvPr>
          <p:cNvSpPr txBox="1"/>
          <p:nvPr/>
        </p:nvSpPr>
        <p:spPr>
          <a:xfrm>
            <a:off x="723854" y="5237739"/>
            <a:ext cx="4469493" cy="400110"/>
          </a:xfrm>
          <a:prstGeom prst="rect">
            <a:avLst/>
          </a:prstGeom>
          <a:noFill/>
        </p:spPr>
        <p:txBody>
          <a:bodyPr wrap="none" rtlCol="0">
            <a:spAutoFit/>
          </a:bodyPr>
          <a:lstStyle/>
          <a:p>
            <a:r>
              <a:rPr kumimoji="1" lang="en" altLang="zh-CN" sz="2000" dirty="0"/>
              <a:t>Gray squares represent known areas</a:t>
            </a:r>
            <a:r>
              <a:rPr kumimoji="1" lang="en-US" altLang="zh-CN" sz="2000" dirty="0"/>
              <a:t>.</a:t>
            </a:r>
            <a:endParaRPr kumimoji="1" lang="zh-CN" altLang="en-US" sz="2000" dirty="0"/>
          </a:p>
        </p:txBody>
      </p:sp>
    </p:spTree>
    <p:extLst>
      <p:ext uri="{BB962C8B-B14F-4D97-AF65-F5344CB8AC3E}">
        <p14:creationId xmlns:p14="http://schemas.microsoft.com/office/powerpoint/2010/main" val="4053338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en-US" altLang="zh-CN" sz="4000" b="1" dirty="0">
                <a:solidFill>
                  <a:schemeClr val="accent1"/>
                </a:solidFill>
                <a:latin typeface="Helvetica" pitchFamily="2" charset="0"/>
                <a:cs typeface="+mn-ea"/>
                <a:sym typeface="+mn-lt"/>
              </a:rPr>
              <a:t>Conclusion</a:t>
            </a:r>
            <a:endParaRPr lang="zh-CN" altLang="en-US" sz="4000" b="1" dirty="0">
              <a:solidFill>
                <a:schemeClr val="accent1"/>
              </a:solidFill>
              <a:latin typeface="Helvetica" pitchFamily="2" charset="0"/>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553904" cy="2646878"/>
            <a:chOff x="5865211" y="1319889"/>
            <a:chExt cx="2553904"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06</a:t>
              </a:r>
              <a:endParaRPr lang="zh-CN" altLang="en-US" sz="16600" dirty="0">
                <a:solidFill>
                  <a:schemeClr val="accent1"/>
                </a:solidFill>
                <a:latin typeface="Helvetica" pitchFamily="2" charset="0"/>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20204" pitchFamily="34" charset="0"/>
                  <a:sym typeface="+mn-lt"/>
                </a:rPr>
                <a:t>PART SIX </a:t>
              </a:r>
              <a:endParaRPr lang="zh-CN" altLang="en-US" sz="2400" dirty="0">
                <a:solidFill>
                  <a:schemeClr val="accent1"/>
                </a:solidFill>
                <a:latin typeface="Helvetica" pitchFamily="2" charset="0"/>
                <a:cs typeface="Arial" panose="020B0604020202020204" pitchFamily="34" charset="0"/>
                <a:sym typeface="+mn-lt"/>
              </a:endParaRPr>
            </a:p>
          </p:txBody>
        </p:sp>
      </p:grpSp>
    </p:spTree>
    <p:extLst>
      <p:ext uri="{BB962C8B-B14F-4D97-AF65-F5344CB8AC3E}">
        <p14:creationId xmlns:p14="http://schemas.microsoft.com/office/powerpoint/2010/main" val="2101446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fld id="{2515AB8F-1C56-49E9-90C8-78D22B0C1B97}" type="slidenum">
              <a:rPr lang="zh-CN" altLang="en-US" smtClean="0">
                <a:latin typeface="Helvetica" pitchFamily="2" charset="0"/>
              </a:rPr>
              <a:pPr/>
              <a:t>32</a:t>
            </a:fld>
            <a:endParaRPr lang="zh-CN" altLang="en-US" dirty="0">
              <a:latin typeface="Helvetica" pitchFamily="2" charset="0"/>
            </a:endParaRPr>
          </a:p>
        </p:txBody>
      </p:sp>
      <p:sp>
        <p:nvSpPr>
          <p:cNvPr id="10" name="标题 1">
            <a:extLst>
              <a:ext uri="{FF2B5EF4-FFF2-40B4-BE49-F238E27FC236}">
                <a16:creationId xmlns:a16="http://schemas.microsoft.com/office/drawing/2014/main" id="{8F19B9C6-9FC3-E82B-ABCD-9C16070C7678}"/>
              </a:ext>
            </a:extLst>
          </p:cNvPr>
          <p:cNvSpPr>
            <a:spLocks noGrp="1"/>
          </p:cNvSpPr>
          <p:nvPr>
            <p:ph type="title"/>
          </p:nvPr>
        </p:nvSpPr>
        <p:spPr>
          <a:xfrm>
            <a:off x="1065496" y="136526"/>
            <a:ext cx="8805617" cy="790865"/>
          </a:xfrm>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dirty="0">
                <a:cs typeface="Arial" panose="020B0604020202020204" pitchFamily="34" charset="0"/>
              </a:rPr>
              <a:t>Conclusion </a:t>
            </a:r>
          </a:p>
        </p:txBody>
      </p:sp>
      <p:sp>
        <p:nvSpPr>
          <p:cNvPr id="3" name="文本框 2">
            <a:extLst>
              <a:ext uri="{FF2B5EF4-FFF2-40B4-BE49-F238E27FC236}">
                <a16:creationId xmlns:a16="http://schemas.microsoft.com/office/drawing/2014/main" id="{4CECF08E-5570-6256-836E-D34D51F3624A}"/>
              </a:ext>
            </a:extLst>
          </p:cNvPr>
          <p:cNvSpPr txBox="1"/>
          <p:nvPr/>
        </p:nvSpPr>
        <p:spPr>
          <a:xfrm>
            <a:off x="824807" y="1354237"/>
            <a:ext cx="10542386" cy="3970318"/>
          </a:xfrm>
          <a:prstGeom prst="rect">
            <a:avLst/>
          </a:prstGeom>
          <a:noFill/>
        </p:spPr>
        <p:txBody>
          <a:bodyPr wrap="square" rtlCol="0">
            <a:spAutoFit/>
          </a:bodyPr>
          <a:lstStyle/>
          <a:p>
            <a:pPr>
              <a:lnSpc>
                <a:spcPct val="150000"/>
              </a:lnSpc>
            </a:pPr>
            <a:r>
              <a:rPr kumimoji="1" lang="en" altLang="zh-CN" dirty="0">
                <a:latin typeface="Georgia" panose="02040502050405020303" pitchFamily="18" charset="0"/>
              </a:rPr>
              <a:t>In this paper, we propose a cooperative NAV system using heterogeneous NAVs for autonomous mapping in unknown and confined environments. The main tasks are as follows:</a:t>
            </a:r>
          </a:p>
          <a:p>
            <a:pPr marL="285750" indent="-285750">
              <a:lnSpc>
                <a:spcPct val="150000"/>
              </a:lnSpc>
              <a:buFont typeface="Wingdings" pitchFamily="2" charset="2"/>
              <a:buChar char="Ø"/>
            </a:pPr>
            <a:r>
              <a:rPr kumimoji="1" lang="en" altLang="zh-CN" dirty="0">
                <a:latin typeface="Georgia" panose="02040502050405020303" pitchFamily="18" charset="0"/>
              </a:rPr>
              <a:t>We propose an improved</a:t>
            </a:r>
            <a:r>
              <a:rPr kumimoji="1" lang="zh-CN" altLang="en-US" dirty="0">
                <a:latin typeface="Georgia" panose="02040502050405020303" pitchFamily="18" charset="0"/>
              </a:rPr>
              <a:t> </a:t>
            </a:r>
            <a:r>
              <a:rPr kumimoji="1" lang="en" altLang="zh-CN" dirty="0">
                <a:latin typeface="Georgia" panose="02040502050405020303" pitchFamily="18" charset="0"/>
              </a:rPr>
              <a:t>map model: </a:t>
            </a:r>
            <a:r>
              <a:rPr kumimoji="1" lang="en" altLang="zh-CN" dirty="0" err="1">
                <a:latin typeface="Georgia" panose="02040502050405020303" pitchFamily="18" charset="0"/>
              </a:rPr>
              <a:t>TinyOctomap</a:t>
            </a:r>
            <a:r>
              <a:rPr kumimoji="1" lang="en" altLang="zh-CN" dirty="0">
                <a:latin typeface="Georgia" panose="02040502050405020303" pitchFamily="18" charset="0"/>
              </a:rPr>
              <a:t>.</a:t>
            </a:r>
          </a:p>
          <a:p>
            <a:pPr marL="285750" indent="-285750">
              <a:lnSpc>
                <a:spcPct val="150000"/>
              </a:lnSpc>
              <a:buFont typeface="Wingdings" pitchFamily="2" charset="2"/>
              <a:buChar char="Ø"/>
            </a:pPr>
            <a:r>
              <a:rPr kumimoji="1" lang="en" altLang="zh-CN" dirty="0">
                <a:latin typeface="Georgia" panose="02040502050405020303" pitchFamily="18" charset="0"/>
              </a:rPr>
              <a:t>We propose the active exploration strategy, which improves memory usage efficiency while ensuring exploration efficiency. </a:t>
            </a:r>
          </a:p>
          <a:p>
            <a:pPr marL="285750" indent="-285750">
              <a:lnSpc>
                <a:spcPct val="150000"/>
              </a:lnSpc>
              <a:buFont typeface="Wingdings" pitchFamily="2" charset="2"/>
              <a:buChar char="Ø"/>
            </a:pPr>
            <a:r>
              <a:rPr kumimoji="1" lang="en" altLang="zh-CN" dirty="0">
                <a:latin typeface="Georgia" panose="02040502050405020303" pitchFamily="18" charset="0"/>
              </a:rPr>
              <a:t>We design an efficient computing offloading strategy.</a:t>
            </a:r>
          </a:p>
          <a:p>
            <a:pPr marL="285750" indent="-285750">
              <a:lnSpc>
                <a:spcPct val="150000"/>
              </a:lnSpc>
              <a:buFont typeface="Wingdings" pitchFamily="2" charset="2"/>
              <a:buChar char="Ø"/>
            </a:pPr>
            <a:r>
              <a:rPr kumimoji="1" lang="en" altLang="zh-CN" dirty="0">
                <a:latin typeface="Georgia" panose="02040502050405020303" pitchFamily="18" charset="0"/>
              </a:rPr>
              <a:t>We have conducted a large number of simulations and real experiments to verify the robustness and effectiveness of the system</a:t>
            </a:r>
            <a:r>
              <a:rPr kumimoji="1" lang="en-US" altLang="zh-CN" dirty="0">
                <a:latin typeface="Georgia" panose="02040502050405020303" pitchFamily="18" charset="0"/>
              </a:rPr>
              <a:t>.</a:t>
            </a:r>
            <a:endParaRPr kumimoji="1" lang="en" altLang="zh-CN" dirty="0">
              <a:latin typeface="Georgia" panose="02040502050405020303" pitchFamily="18" charset="0"/>
            </a:endParaRPr>
          </a:p>
          <a:p>
            <a:endParaRPr kumimoji="1" lang="en" altLang="zh-CN" dirty="0">
              <a:latin typeface="Georgia" panose="02040502050405020303" pitchFamily="18" charset="0"/>
            </a:endParaRPr>
          </a:p>
          <a:p>
            <a:pPr marL="285750" indent="-285750">
              <a:buFont typeface="Wingdings" pitchFamily="2" charset="2"/>
              <a:buChar char="Ø"/>
            </a:pPr>
            <a:endParaRPr kumimoji="1" lang="zh-CN" altLang="en-US" dirty="0"/>
          </a:p>
        </p:txBody>
      </p:sp>
    </p:spTree>
    <p:extLst>
      <p:ext uri="{BB962C8B-B14F-4D97-AF65-F5344CB8AC3E}">
        <p14:creationId xmlns:p14="http://schemas.microsoft.com/office/powerpoint/2010/main" val="3489158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7" y="2471342"/>
            <a:ext cx="7978032" cy="914400"/>
          </a:xfrm>
        </p:spPr>
        <p:txBody>
          <a:bodyPr>
            <a:normAutofit fontScale="92500"/>
          </a:bodyPr>
          <a:lstStyle/>
          <a:p>
            <a:pPr algn="r"/>
            <a:r>
              <a:rPr lang="en-US" altLang="zh-CN" dirty="0"/>
              <a:t>Thanks for your listening!</a:t>
            </a:r>
            <a:endParaRPr lang="zh-CN" altLang="en-US" dirty="0"/>
          </a:p>
        </p:txBody>
      </p:sp>
      <p:sp>
        <p:nvSpPr>
          <p:cNvPr id="2" name="文本框 1">
            <a:extLst>
              <a:ext uri="{FF2B5EF4-FFF2-40B4-BE49-F238E27FC236}">
                <a16:creationId xmlns:a16="http://schemas.microsoft.com/office/drawing/2014/main" id="{6B215BD2-FBCB-4210-0F61-FAAEC94FEEF8}"/>
              </a:ext>
            </a:extLst>
          </p:cNvPr>
          <p:cNvSpPr txBox="1"/>
          <p:nvPr/>
        </p:nvSpPr>
        <p:spPr>
          <a:xfrm>
            <a:off x="3540867" y="3620848"/>
            <a:ext cx="7978031" cy="1553054"/>
          </a:xfrm>
          <a:prstGeom prst="rect">
            <a:avLst/>
          </a:prstGeom>
          <a:noFill/>
        </p:spPr>
        <p:txBody>
          <a:bodyPr wrap="square" rtlCol="0">
            <a:spAutoFit/>
          </a:bodyPr>
          <a:lstStyle/>
          <a:p>
            <a:pPr algn="ctr">
              <a:lnSpc>
                <a:spcPct val="150000"/>
              </a:lnSpc>
            </a:pPr>
            <a:r>
              <a:rPr kumimoji="1" lang="en-US" altLang="zh-CN" sz="2200" dirty="0" err="1"/>
              <a:t>Yongtao</a:t>
            </a:r>
            <a:r>
              <a:rPr kumimoji="1" lang="en-US" altLang="zh-CN" sz="2200" dirty="0"/>
              <a:t> </a:t>
            </a:r>
            <a:r>
              <a:rPr kumimoji="1" lang="en-US" altLang="zh-CN" sz="2200" dirty="0" err="1"/>
              <a:t>Ou</a:t>
            </a:r>
            <a:r>
              <a:rPr kumimoji="1" lang="en-US" altLang="zh-CN" sz="2200" dirty="0"/>
              <a:t>(</a:t>
            </a:r>
            <a:r>
              <a:rPr kumimoji="1" lang="en-US" altLang="zh-CN" sz="2200" dirty="0">
                <a:hlinkClick r:id="rId3"/>
              </a:rPr>
              <a:t>yongtao@seu.edu.cn</a:t>
            </a:r>
            <a:r>
              <a:rPr kumimoji="1" lang="en-US" altLang="zh-CN" sz="2200" dirty="0"/>
              <a:t>)</a:t>
            </a:r>
          </a:p>
          <a:p>
            <a:pPr algn="ctr">
              <a:lnSpc>
                <a:spcPct val="150000"/>
              </a:lnSpc>
            </a:pPr>
            <a:r>
              <a:rPr kumimoji="1" lang="en-US" altLang="zh-CN" sz="2200" dirty="0"/>
              <a:t>Feng Shan(</a:t>
            </a:r>
            <a:r>
              <a:rPr kumimoji="1" lang="en-US" altLang="zh-CN" sz="2200" dirty="0">
                <a:hlinkClick r:id="rId3"/>
              </a:rPr>
              <a:t>shanfeng@seu.edu.cn</a:t>
            </a:r>
            <a:r>
              <a:rPr kumimoji="1" lang="en-US" altLang="zh-CN" sz="2200" dirty="0"/>
              <a:t>)</a:t>
            </a:r>
          </a:p>
          <a:p>
            <a:pPr algn="ctr">
              <a:lnSpc>
                <a:spcPct val="150000"/>
              </a:lnSpc>
            </a:pPr>
            <a:r>
              <a:rPr kumimoji="1" lang="en-US" altLang="zh-CN" sz="2200" dirty="0"/>
              <a:t>Southeast University, China</a:t>
            </a:r>
            <a:endParaRPr kumimoji="1" lang="zh-CN" altLang="en-US" sz="2200" dirty="0"/>
          </a:p>
        </p:txBody>
      </p:sp>
    </p:spTree>
    <p:extLst>
      <p:ext uri="{BB962C8B-B14F-4D97-AF65-F5344CB8AC3E}">
        <p14:creationId xmlns:p14="http://schemas.microsoft.com/office/powerpoint/2010/main" val="215495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Helvetica" pitchFamily="2"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srgbClr val="000000"/>
              </a:solidFill>
              <a:effectLst/>
              <a:uLnTx/>
              <a:uFillTx/>
              <a:latin typeface="Helvetica" pitchFamily="2"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15DBC713-F07B-DEE7-A037-7E1108E1990D}"/>
              </a:ext>
            </a:extLst>
          </p:cNvPr>
          <p:cNvSpPr txBox="1"/>
          <p:nvPr/>
        </p:nvSpPr>
        <p:spPr>
          <a:xfrm>
            <a:off x="914526" y="284381"/>
            <a:ext cx="3898402" cy="584775"/>
          </a:xfrm>
          <a:prstGeom prst="rect">
            <a:avLst/>
          </a:prstGeom>
          <a:noFill/>
        </p:spPr>
        <p:txBody>
          <a:bodyPr wrap="square" rtlCol="0">
            <a:spAutoFit/>
          </a:bodyPr>
          <a:lstStyle/>
          <a:p>
            <a:r>
              <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rPr>
              <a:t>Classic Mapping</a:t>
            </a:r>
          </a:p>
        </p:txBody>
      </p:sp>
      <p:pic>
        <p:nvPicPr>
          <p:cNvPr id="14" name="图片 13">
            <a:extLst>
              <a:ext uri="{FF2B5EF4-FFF2-40B4-BE49-F238E27FC236}">
                <a16:creationId xmlns:a16="http://schemas.microsoft.com/office/drawing/2014/main" id="{E7091F2B-5DC7-88B0-BA67-BA7FA36987CB}"/>
              </a:ext>
            </a:extLst>
          </p:cNvPr>
          <p:cNvPicPr>
            <a:picLocks noChangeAspect="1"/>
          </p:cNvPicPr>
          <p:nvPr/>
        </p:nvPicPr>
        <p:blipFill rotWithShape="1">
          <a:blip r:embed="rId3"/>
          <a:srcRect l="-1" t="-307" r="2386" b="11694"/>
          <a:stretch/>
        </p:blipFill>
        <p:spPr>
          <a:xfrm>
            <a:off x="1241567" y="1434519"/>
            <a:ext cx="3783655" cy="3105078"/>
          </a:xfrm>
          <a:prstGeom prst="rect">
            <a:avLst/>
          </a:prstGeom>
          <a:ln>
            <a:noFill/>
          </a:ln>
          <a:effectLst>
            <a:outerShdw blurRad="292100" dist="139700" dir="2700000" algn="tl" rotWithShape="0">
              <a:srgbClr val="333333">
                <a:alpha val="65000"/>
              </a:srgbClr>
            </a:outerShdw>
          </a:effectLst>
        </p:spPr>
      </p:pic>
      <p:sp>
        <p:nvSpPr>
          <p:cNvPr id="19" name="文本框 18">
            <a:extLst>
              <a:ext uri="{FF2B5EF4-FFF2-40B4-BE49-F238E27FC236}">
                <a16:creationId xmlns:a16="http://schemas.microsoft.com/office/drawing/2014/main" id="{15F31FD0-6F0B-D61C-0709-6B124009EB01}"/>
              </a:ext>
            </a:extLst>
          </p:cNvPr>
          <p:cNvSpPr txBox="1"/>
          <p:nvPr/>
        </p:nvSpPr>
        <p:spPr>
          <a:xfrm>
            <a:off x="914526" y="4772942"/>
            <a:ext cx="4620385" cy="1077218"/>
          </a:xfrm>
          <a:prstGeom prst="rect">
            <a:avLst/>
          </a:prstGeom>
          <a:noFill/>
        </p:spPr>
        <p:txBody>
          <a:bodyPr wrap="square" rtlCol="0">
            <a:spAutoFit/>
          </a:bodyPr>
          <a:lstStyle/>
          <a:p>
            <a:pPr algn="ctr"/>
            <a:r>
              <a:rPr kumimoji="1" lang="en" altLang="zh-CN" sz="3200" dirty="0"/>
              <a:t>Expensive equipment and human intervention</a:t>
            </a:r>
          </a:p>
        </p:txBody>
      </p:sp>
      <p:pic>
        <p:nvPicPr>
          <p:cNvPr id="3" name="图片 2">
            <a:extLst>
              <a:ext uri="{FF2B5EF4-FFF2-40B4-BE49-F238E27FC236}">
                <a16:creationId xmlns:a16="http://schemas.microsoft.com/office/drawing/2014/main" id="{EC9FBB8E-0711-E52B-66D6-B11F8EFB5BC6}"/>
              </a:ext>
            </a:extLst>
          </p:cNvPr>
          <p:cNvPicPr>
            <a:picLocks noChangeAspect="1"/>
          </p:cNvPicPr>
          <p:nvPr/>
        </p:nvPicPr>
        <p:blipFill>
          <a:blip r:embed="rId4"/>
          <a:srcRect l="13151" r="13151"/>
          <a:stretch/>
        </p:blipFill>
        <p:spPr>
          <a:xfrm>
            <a:off x="7166778" y="1771167"/>
            <a:ext cx="3876150" cy="2684539"/>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338A4C29-051A-C15C-E6F8-541F3D268717}"/>
              </a:ext>
            </a:extLst>
          </p:cNvPr>
          <p:cNvSpPr txBox="1"/>
          <p:nvPr/>
        </p:nvSpPr>
        <p:spPr>
          <a:xfrm>
            <a:off x="6657091" y="4772942"/>
            <a:ext cx="4816928" cy="1077218"/>
          </a:xfrm>
          <a:prstGeom prst="rect">
            <a:avLst/>
          </a:prstGeom>
          <a:noFill/>
        </p:spPr>
        <p:txBody>
          <a:bodyPr wrap="square" rtlCol="0">
            <a:spAutoFit/>
          </a:bodyPr>
          <a:lstStyle/>
          <a:p>
            <a:pPr algn="ctr"/>
            <a:r>
              <a:rPr kumimoji="1" lang="en" altLang="zh-CN" sz="3200" dirty="0"/>
              <a:t>Large scenes</a:t>
            </a:r>
            <a:r>
              <a:rPr kumimoji="1" lang="zh-CN" altLang="en-US" sz="3200" dirty="0"/>
              <a:t> </a:t>
            </a:r>
            <a:r>
              <a:rPr kumimoji="1" lang="en" altLang="zh-CN" sz="3200" dirty="0"/>
              <a:t>and extensive point cloud</a:t>
            </a:r>
          </a:p>
        </p:txBody>
      </p:sp>
    </p:spTree>
    <p:extLst>
      <p:ext uri="{BB962C8B-B14F-4D97-AF65-F5344CB8AC3E}">
        <p14:creationId xmlns:p14="http://schemas.microsoft.com/office/powerpoint/2010/main" val="250941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F2CECC-24C4-B94A-A2D9-B0CD92537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5AB8F-1C56-49E9-90C8-78D22B0C1B97}" type="slidenum">
              <a:rPr kumimoji="0" lang="zh-CN" altLang="en-US" sz="1200" b="0" i="0" u="none" strike="noStrike" kern="1200" cap="none" spc="0" normalizeH="0" baseline="0" noProof="0" smtClean="0">
                <a:ln>
                  <a:noFill/>
                </a:ln>
                <a:solidFill>
                  <a:srgbClr val="000000"/>
                </a:solidFill>
                <a:effectLst/>
                <a:uLnTx/>
                <a:uFillTx/>
                <a:latin typeface="Helvetica" pitchFamily="2"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srgbClr val="000000"/>
              </a:solidFill>
              <a:effectLst/>
              <a:uLnTx/>
              <a:uFillTx/>
              <a:latin typeface="Helvetica" pitchFamily="2" charset="0"/>
              <a:ea typeface="黑体" panose="02010609060101010101" pitchFamily="49" charset="-122"/>
              <a:cs typeface="+mn-cs"/>
            </a:endParaRPr>
          </a:p>
        </p:txBody>
      </p:sp>
      <p:sp>
        <p:nvSpPr>
          <p:cNvPr id="9" name="文本框 8">
            <a:extLst>
              <a:ext uri="{FF2B5EF4-FFF2-40B4-BE49-F238E27FC236}">
                <a16:creationId xmlns:a16="http://schemas.microsoft.com/office/drawing/2014/main" id="{15DBC713-F07B-DEE7-A037-7E1108E1990D}"/>
              </a:ext>
            </a:extLst>
          </p:cNvPr>
          <p:cNvSpPr txBox="1"/>
          <p:nvPr/>
        </p:nvSpPr>
        <p:spPr>
          <a:xfrm>
            <a:off x="914400" y="251373"/>
            <a:ext cx="612527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rPr>
              <a:t>Autonomous</a:t>
            </a:r>
            <a:r>
              <a:rPr kumimoji="1" lang="zh-CN" altLang="en-US" sz="3200" b="1" dirty="0">
                <a:solidFill>
                  <a:schemeClr val="accent1"/>
                </a:solidFill>
                <a:latin typeface="Helvetica" pitchFamily="2" charset="0"/>
                <a:ea typeface="微软雅黑" panose="020B0503020204020204" pitchFamily="34" charset="-122"/>
                <a:cs typeface="Arial" panose="020B0604020202020204" pitchFamily="34" charset="0"/>
              </a:rPr>
              <a:t> </a:t>
            </a:r>
            <a:r>
              <a:rPr kumimoji="1" lang="en-US" altLang="zh-CN" sz="3200" b="1" dirty="0">
                <a:solidFill>
                  <a:schemeClr val="accent1"/>
                </a:solidFill>
                <a:latin typeface="Helvetica" pitchFamily="2" charset="0"/>
                <a:ea typeface="微软雅黑" panose="020B0503020204020204" pitchFamily="34" charset="-122"/>
                <a:cs typeface="Arial" panose="020B0604020202020204" pitchFamily="34" charset="0"/>
              </a:rPr>
              <a:t>Mapping for NAV</a:t>
            </a:r>
            <a:endParaRPr kumimoji="1" lang="en" altLang="zh-CN" sz="3200" b="1" dirty="0">
              <a:solidFill>
                <a:schemeClr val="accent1"/>
              </a:solidFill>
              <a:latin typeface="Helvetica" pitchFamily="2" charset="0"/>
              <a:ea typeface="微软雅黑" panose="020B0503020204020204" pitchFamily="34" charset="-122"/>
              <a:cs typeface="Arial" panose="020B0604020202020204" pitchFamily="34" charset="0"/>
            </a:endParaRPr>
          </a:p>
        </p:txBody>
      </p:sp>
      <p:grpSp>
        <p:nvGrpSpPr>
          <p:cNvPr id="7" name="组合 6">
            <a:extLst>
              <a:ext uri="{FF2B5EF4-FFF2-40B4-BE49-F238E27FC236}">
                <a16:creationId xmlns:a16="http://schemas.microsoft.com/office/drawing/2014/main" id="{48C1A428-28AF-33B4-1A66-847883CC6A27}"/>
              </a:ext>
            </a:extLst>
          </p:cNvPr>
          <p:cNvGrpSpPr/>
          <p:nvPr/>
        </p:nvGrpSpPr>
        <p:grpSpPr>
          <a:xfrm>
            <a:off x="741142" y="1697126"/>
            <a:ext cx="4387916" cy="3286687"/>
            <a:chOff x="914526" y="1988725"/>
            <a:chExt cx="4521092" cy="1500362"/>
          </a:xfrm>
        </p:grpSpPr>
        <p:sp>
          <p:nvSpPr>
            <p:cNvPr id="4" name="文本框 3">
              <a:extLst>
                <a:ext uri="{FF2B5EF4-FFF2-40B4-BE49-F238E27FC236}">
                  <a16:creationId xmlns:a16="http://schemas.microsoft.com/office/drawing/2014/main" id="{338A4C29-051A-C15C-E6F8-541F3D268717}"/>
                </a:ext>
              </a:extLst>
            </p:cNvPr>
            <p:cNvSpPr txBox="1"/>
            <p:nvPr/>
          </p:nvSpPr>
          <p:spPr>
            <a:xfrm>
              <a:off x="914526" y="2450390"/>
              <a:ext cx="4521092" cy="1038697"/>
            </a:xfrm>
            <a:prstGeom prst="rect">
              <a:avLst/>
            </a:prstGeom>
            <a:noFill/>
            <a:ln>
              <a:solidFill>
                <a:schemeClr val="accent1"/>
              </a:solidFill>
            </a:ln>
          </p:spPr>
          <p:txBody>
            <a:bodyPr wrap="square" numCol="1"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en" altLang="zh-CN" sz="20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rPr>
                <a:t>Autonomous Mapping for Nano-UAVs(NAVs) refers to the process of </a:t>
              </a:r>
              <a:r>
                <a:rPr kumimoji="1" lang="en" altLang="zh-CN" sz="2000" dirty="0">
                  <a:solidFill>
                    <a:srgbClr val="000000"/>
                  </a:solidFill>
                  <a:latin typeface="Georgia" panose="02040502050405020303" pitchFamily="18" charset="0"/>
                  <a:ea typeface="黑体" panose="02010609060101010101" pitchFamily="49" charset="-122"/>
                </a:rPr>
                <a:t>mapping </a:t>
              </a:r>
              <a:r>
                <a:rPr kumimoji="1" lang="en" altLang="zh-CN" sz="2000" b="0" i="0" u="none" strike="noStrike" kern="1200" cap="none" spc="0" normalizeH="0" baseline="0" noProof="0" dirty="0">
                  <a:ln>
                    <a:noFill/>
                  </a:ln>
                  <a:solidFill>
                    <a:srgbClr val="000000"/>
                  </a:solidFill>
                  <a:effectLst/>
                  <a:uLnTx/>
                  <a:uFillTx/>
                  <a:latin typeface="Georgia" panose="02040502050405020303" pitchFamily="18" charset="0"/>
                  <a:ea typeface="黑体" panose="02010609060101010101" pitchFamily="49" charset="-122"/>
                </a:rPr>
                <a:t>without external control signal input, the NAV utilizes only the data from its own sensors to to navigate and complete the mission.</a:t>
              </a:r>
            </a:p>
          </p:txBody>
        </p:sp>
        <p:sp>
          <p:nvSpPr>
            <p:cNvPr id="5" name="文本框 4">
              <a:extLst>
                <a:ext uri="{FF2B5EF4-FFF2-40B4-BE49-F238E27FC236}">
                  <a16:creationId xmlns:a16="http://schemas.microsoft.com/office/drawing/2014/main" id="{B5A004D8-41F8-D00E-AE26-EFEEAF0D06B2}"/>
                </a:ext>
              </a:extLst>
            </p:cNvPr>
            <p:cNvSpPr txBox="1"/>
            <p:nvPr/>
          </p:nvSpPr>
          <p:spPr>
            <a:xfrm>
              <a:off x="914526" y="1988725"/>
              <a:ext cx="4521092" cy="461665"/>
            </a:xfrm>
            <a:prstGeom prst="rect">
              <a:avLst/>
            </a:prstGeom>
            <a:solidFill>
              <a:srgbClr val="00B050">
                <a:alpha val="38960"/>
              </a:srgb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 altLang="zh-CN" sz="2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Introduction</a:t>
              </a:r>
            </a:p>
          </p:txBody>
        </p:sp>
      </p:grpSp>
      <p:sp>
        <p:nvSpPr>
          <p:cNvPr id="8" name="右箭头 7">
            <a:extLst>
              <a:ext uri="{FF2B5EF4-FFF2-40B4-BE49-F238E27FC236}">
                <a16:creationId xmlns:a16="http://schemas.microsoft.com/office/drawing/2014/main" id="{F3AAF88D-B592-3F11-92D8-98371B4D362C}"/>
              </a:ext>
            </a:extLst>
          </p:cNvPr>
          <p:cNvSpPr/>
          <p:nvPr/>
        </p:nvSpPr>
        <p:spPr>
          <a:xfrm>
            <a:off x="5584371" y="2890157"/>
            <a:ext cx="2106386" cy="1077685"/>
          </a:xfrm>
          <a:prstGeom prst="rightArrow">
            <a:avLst/>
          </a:prstGeom>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 altLang="zh-CN" sz="2400" dirty="0">
                <a:solidFill>
                  <a:schemeClr val="bg1"/>
                </a:solidFill>
              </a:rPr>
              <a:t>advantages</a:t>
            </a:r>
            <a:endParaRPr kumimoji="1" lang="zh-CN" altLang="en-US" sz="2400" dirty="0">
              <a:solidFill>
                <a:schemeClr val="bg1"/>
              </a:solidFill>
            </a:endParaRPr>
          </a:p>
        </p:txBody>
      </p:sp>
      <p:sp>
        <p:nvSpPr>
          <p:cNvPr id="10" name="圆角矩形 9">
            <a:extLst>
              <a:ext uri="{FF2B5EF4-FFF2-40B4-BE49-F238E27FC236}">
                <a16:creationId xmlns:a16="http://schemas.microsoft.com/office/drawing/2014/main" id="{E1297A73-BC9E-1654-BC81-B9720CB93753}"/>
              </a:ext>
            </a:extLst>
          </p:cNvPr>
          <p:cNvSpPr/>
          <p:nvPr/>
        </p:nvSpPr>
        <p:spPr>
          <a:xfrm>
            <a:off x="7998680" y="2342153"/>
            <a:ext cx="3598960" cy="2677656"/>
          </a:xfrm>
          <a:prstGeom prst="roundRect">
            <a:avLst/>
          </a:prstGeom>
          <a:solidFill>
            <a:srgbClr val="00B050">
              <a:alpha val="5009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kumimoji="1" lang="en-US" altLang="zh-CN" sz="2800" dirty="0">
                <a:solidFill>
                  <a:schemeClr val="tx1">
                    <a:lumMod val="85000"/>
                    <a:lumOff val="15000"/>
                  </a:schemeClr>
                </a:solidFill>
              </a:rPr>
              <a:t>Easy Deployment</a:t>
            </a:r>
          </a:p>
          <a:p>
            <a:pPr marL="285750" indent="-285750">
              <a:buFont typeface="Wingdings" pitchFamily="2" charset="2"/>
              <a:buChar char="Ø"/>
            </a:pPr>
            <a:r>
              <a:rPr kumimoji="1" lang="en" altLang="zh-CN" sz="2800" dirty="0">
                <a:solidFill>
                  <a:schemeClr val="tx1">
                    <a:lumMod val="85000"/>
                    <a:lumOff val="15000"/>
                  </a:schemeClr>
                </a:solidFill>
              </a:rPr>
              <a:t>High Agility</a:t>
            </a:r>
          </a:p>
          <a:p>
            <a:pPr marL="285750" indent="-285750">
              <a:buFont typeface="Wingdings" pitchFamily="2" charset="2"/>
              <a:buChar char="Ø"/>
            </a:pPr>
            <a:r>
              <a:rPr kumimoji="1" lang="en" altLang="zh-CN" sz="2800" dirty="0">
                <a:solidFill>
                  <a:schemeClr val="tx1">
                    <a:lumMod val="85000"/>
                    <a:lumOff val="15000"/>
                  </a:schemeClr>
                </a:solidFill>
              </a:rPr>
              <a:t>High Mobility</a:t>
            </a:r>
            <a:endParaRPr kumimoji="1" lang="zh-CN" altLang="en-US" sz="2800" dirty="0">
              <a:solidFill>
                <a:schemeClr val="tx1">
                  <a:lumMod val="85000"/>
                  <a:lumOff val="15000"/>
                </a:schemeClr>
              </a:solidFill>
            </a:endParaRPr>
          </a:p>
        </p:txBody>
      </p:sp>
    </p:spTree>
    <p:extLst>
      <p:ext uri="{BB962C8B-B14F-4D97-AF65-F5344CB8AC3E}">
        <p14:creationId xmlns:p14="http://schemas.microsoft.com/office/powerpoint/2010/main" val="375565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37D10C8-966B-4F51-B2C6-5B63C922C47D}"/>
              </a:ext>
            </a:extLst>
          </p:cNvPr>
          <p:cNvSpPr/>
          <p:nvPr/>
        </p:nvSpPr>
        <p:spPr>
          <a:xfrm>
            <a:off x="934390" y="1390817"/>
            <a:ext cx="3530373" cy="4464000"/>
          </a:xfrm>
          <a:prstGeom prst="roundRect">
            <a:avLst>
              <a:gd name="adj" fmla="val 2110"/>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3" name="矩形: 圆角 22">
            <a:extLst>
              <a:ext uri="{FF2B5EF4-FFF2-40B4-BE49-F238E27FC236}">
                <a16:creationId xmlns:a16="http://schemas.microsoft.com/office/drawing/2014/main" id="{A6B0197C-6FB0-4815-88E8-C7CEEC8BD007}"/>
              </a:ext>
            </a:extLst>
          </p:cNvPr>
          <p:cNvSpPr/>
          <p:nvPr/>
        </p:nvSpPr>
        <p:spPr>
          <a:xfrm>
            <a:off x="948165"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2" name="矩形: 圆角 21">
            <a:extLst>
              <a:ext uri="{FF2B5EF4-FFF2-40B4-BE49-F238E27FC236}">
                <a16:creationId xmlns:a16="http://schemas.microsoft.com/office/drawing/2014/main" id="{1DEC9526-D2D2-4122-93FA-9E8F7EEBFC56}"/>
              </a:ext>
            </a:extLst>
          </p:cNvPr>
          <p:cNvSpPr/>
          <p:nvPr/>
        </p:nvSpPr>
        <p:spPr>
          <a:xfrm>
            <a:off x="7855640" y="1390817"/>
            <a:ext cx="3403096" cy="4464000"/>
          </a:xfrm>
          <a:prstGeom prst="roundRect">
            <a:avLst>
              <a:gd name="adj" fmla="val 2036"/>
            </a:avLst>
          </a:prstGeom>
          <a:solidFill>
            <a:schemeClr val="bg1"/>
          </a:solidFill>
          <a:ln w="6350">
            <a:solidFill>
              <a:srgbClr val="EAB905"/>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2" name="标题 1">
            <a:extLst>
              <a:ext uri="{FF2B5EF4-FFF2-40B4-BE49-F238E27FC236}">
                <a16:creationId xmlns:a16="http://schemas.microsoft.com/office/drawing/2014/main" id="{EFA3AC8B-DC8E-4C4A-8EFE-D8007D793C91}"/>
              </a:ext>
            </a:extLst>
          </p:cNvPr>
          <p:cNvSpPr>
            <a:spLocks noGrp="1"/>
          </p:cNvSpPr>
          <p:nvPr>
            <p:ph type="title"/>
          </p:nvPr>
        </p:nvSpPr>
        <p:spPr>
          <a:xfrm>
            <a:off x="1049013" y="98420"/>
            <a:ext cx="7954670" cy="790865"/>
          </a:xfrm>
        </p:spPr>
        <p:txBody>
          <a:bodyPr>
            <a:normAutofit fontScale="9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 altLang="zh-CN" dirty="0"/>
              <a:t>Advantages and Disadvantages of NAV</a:t>
            </a:r>
          </a:p>
        </p:txBody>
      </p:sp>
      <p:sp>
        <p:nvSpPr>
          <p:cNvPr id="3" name="灯片编号占位符 2">
            <a:extLst>
              <a:ext uri="{FF2B5EF4-FFF2-40B4-BE49-F238E27FC236}">
                <a16:creationId xmlns:a16="http://schemas.microsoft.com/office/drawing/2014/main" id="{54C83408-0A87-4660-A9D0-AB9F1DBC565A}"/>
              </a:ext>
            </a:extLst>
          </p:cNvPr>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Helvetica" pitchFamily="2" charset="0"/>
                <a:sym typeface="+mn-lt"/>
              </a:rPr>
              <a:pPr/>
              <a:t>6</a:t>
            </a:fld>
            <a:endParaRPr lang="zh-CN" altLang="en-US" dirty="0">
              <a:latin typeface="Helvetica" pitchFamily="2" charset="0"/>
              <a:sym typeface="+mn-lt"/>
            </a:endParaRPr>
          </a:p>
        </p:txBody>
      </p:sp>
      <p:sp>
        <p:nvSpPr>
          <p:cNvPr id="17" name="íŝļiḓè">
            <a:extLst>
              <a:ext uri="{FF2B5EF4-FFF2-40B4-BE49-F238E27FC236}">
                <a16:creationId xmlns:a16="http://schemas.microsoft.com/office/drawing/2014/main" id="{358A7C57-0954-433B-B9A0-B4AAF90D9F2D}"/>
              </a:ext>
            </a:extLst>
          </p:cNvPr>
          <p:cNvSpPr/>
          <p:nvPr/>
        </p:nvSpPr>
        <p:spPr bwMode="auto">
          <a:xfrm>
            <a:off x="1159938" y="2330728"/>
            <a:ext cx="3221897" cy="33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Small size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inexpensive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adaptability to confined  and complex environments</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Low risk of accidents</a:t>
            </a:r>
          </a:p>
        </p:txBody>
      </p:sp>
      <p:sp>
        <p:nvSpPr>
          <p:cNvPr id="20" name="íŝļiḓè">
            <a:extLst>
              <a:ext uri="{FF2B5EF4-FFF2-40B4-BE49-F238E27FC236}">
                <a16:creationId xmlns:a16="http://schemas.microsoft.com/office/drawing/2014/main" id="{BD2F44C2-318C-48B9-A64D-48487CB13CA4}"/>
              </a:ext>
            </a:extLst>
          </p:cNvPr>
          <p:cNvSpPr/>
          <p:nvPr/>
        </p:nvSpPr>
        <p:spPr bwMode="auto">
          <a:xfrm>
            <a:off x="8081187" y="2370138"/>
            <a:ext cx="3176421" cy="336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Limited sensor performance</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Low computing and storage capacity</a:t>
            </a:r>
          </a:p>
          <a:p>
            <a:pPr marL="171450" lvl="0" indent="-171450">
              <a:lnSpc>
                <a:spcPct val="120000"/>
              </a:lnSpc>
              <a:spcBef>
                <a:spcPct val="0"/>
              </a:spcBef>
              <a:spcAft>
                <a:spcPct val="0"/>
              </a:spcAft>
              <a:buFont typeface="Arial" panose="020B0604020202020204" pitchFamily="34" charset="0"/>
              <a:buChar char="•"/>
              <a:defRPr/>
            </a:pPr>
            <a:r>
              <a:rPr lang="en-US" altLang="zh-CN" sz="2400" dirty="0">
                <a:solidFill>
                  <a:srgbClr val="000000"/>
                </a:solidFill>
                <a:latin typeface="Georgia" panose="02040502050405020303" pitchFamily="18" charset="0"/>
                <a:cs typeface="+mn-ea"/>
                <a:sym typeface="+mn-lt"/>
              </a:rPr>
              <a:t>Limited battery life</a:t>
            </a:r>
          </a:p>
        </p:txBody>
      </p:sp>
      <p:grpSp>
        <p:nvGrpSpPr>
          <p:cNvPr id="7" name="组合 6">
            <a:extLst>
              <a:ext uri="{FF2B5EF4-FFF2-40B4-BE49-F238E27FC236}">
                <a16:creationId xmlns:a16="http://schemas.microsoft.com/office/drawing/2014/main" id="{27D1CE57-BEF4-4BF6-ACF1-4FBFADED507A}"/>
              </a:ext>
            </a:extLst>
          </p:cNvPr>
          <p:cNvGrpSpPr/>
          <p:nvPr/>
        </p:nvGrpSpPr>
        <p:grpSpPr>
          <a:xfrm>
            <a:off x="4669476" y="2199494"/>
            <a:ext cx="2853048" cy="4036205"/>
            <a:chOff x="4487552" y="1686948"/>
            <a:chExt cx="3215348" cy="4548751"/>
          </a:xfrm>
        </p:grpSpPr>
        <p:sp>
          <p:nvSpPr>
            <p:cNvPr id="8" name="矩形: 圆角 7">
              <a:extLst>
                <a:ext uri="{FF2B5EF4-FFF2-40B4-BE49-F238E27FC236}">
                  <a16:creationId xmlns:a16="http://schemas.microsoft.com/office/drawing/2014/main" id="{FE66A1A6-F66E-43C9-90BE-14A28F6F4E91}"/>
                </a:ext>
              </a:extLst>
            </p:cNvPr>
            <p:cNvSpPr/>
            <p:nvPr/>
          </p:nvSpPr>
          <p:spPr>
            <a:xfrm>
              <a:off x="5874259" y="1686948"/>
              <a:ext cx="474596" cy="4548751"/>
            </a:xfrm>
            <a:prstGeom prst="roundRect">
              <a:avLst>
                <a:gd name="adj" fmla="val 1380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Helvetica" pitchFamily="2" charset="0"/>
                <a:cs typeface="+mn-ea"/>
                <a:sym typeface="+mn-lt"/>
              </a:endParaRPr>
            </a:p>
          </p:txBody>
        </p:sp>
        <p:grpSp>
          <p:nvGrpSpPr>
            <p:cNvPr id="14" name="组合 13">
              <a:extLst>
                <a:ext uri="{FF2B5EF4-FFF2-40B4-BE49-F238E27FC236}">
                  <a16:creationId xmlns:a16="http://schemas.microsoft.com/office/drawing/2014/main" id="{D0CC93E8-C8D3-47C4-B110-FEE38CB60761}"/>
                </a:ext>
              </a:extLst>
            </p:cNvPr>
            <p:cNvGrpSpPr/>
            <p:nvPr/>
          </p:nvGrpSpPr>
          <p:grpSpPr>
            <a:xfrm>
              <a:off x="4896548" y="3568835"/>
              <a:ext cx="2806352" cy="1085850"/>
              <a:chOff x="4898564" y="2195007"/>
              <a:chExt cx="2806352" cy="1085850"/>
            </a:xfrm>
          </p:grpSpPr>
          <p:sp>
            <p:nvSpPr>
              <p:cNvPr id="25" name="任意多边形: 形状 24">
                <a:extLst>
                  <a:ext uri="{FF2B5EF4-FFF2-40B4-BE49-F238E27FC236}">
                    <a16:creationId xmlns:a16="http://schemas.microsoft.com/office/drawing/2014/main" id="{6AC36C9C-A25C-4B0F-9143-A5427711FCC2}"/>
                  </a:ext>
                </a:extLst>
              </p:cNvPr>
              <p:cNvSpPr/>
              <p:nvPr/>
            </p:nvSpPr>
            <p:spPr>
              <a:xfrm>
                <a:off x="4898564" y="2195007"/>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rgbClr val="EAB9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EAB905"/>
                  </a:solidFill>
                  <a:latin typeface="Helvetica" pitchFamily="2" charset="0"/>
                  <a:cs typeface="+mn-ea"/>
                  <a:sym typeface="+mn-lt"/>
                </a:endParaRPr>
              </a:p>
            </p:txBody>
          </p:sp>
          <p:sp>
            <p:nvSpPr>
              <p:cNvPr id="21" name="capital-letter_235479">
                <a:extLst>
                  <a:ext uri="{FF2B5EF4-FFF2-40B4-BE49-F238E27FC236}">
                    <a16:creationId xmlns:a16="http://schemas.microsoft.com/office/drawing/2014/main" id="{3E0E6854-2780-4072-82BC-696550031CA5}"/>
                  </a:ext>
                </a:extLst>
              </p:cNvPr>
              <p:cNvSpPr>
                <a:spLocks noChangeAspect="1"/>
              </p:cNvSpPr>
              <p:nvPr/>
            </p:nvSpPr>
            <p:spPr bwMode="auto">
              <a:xfrm>
                <a:off x="6578287" y="2539932"/>
                <a:ext cx="393465" cy="396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latin typeface="Helvetica" pitchFamily="2" charset="0"/>
                  <a:cs typeface="+mn-ea"/>
                  <a:sym typeface="+mn-lt"/>
                </a:endParaRPr>
              </a:p>
            </p:txBody>
          </p:sp>
        </p:grpSp>
        <p:grpSp>
          <p:nvGrpSpPr>
            <p:cNvPr id="27" name="组合 26">
              <a:extLst>
                <a:ext uri="{FF2B5EF4-FFF2-40B4-BE49-F238E27FC236}">
                  <a16:creationId xmlns:a16="http://schemas.microsoft.com/office/drawing/2014/main" id="{4FCF3557-283E-45CE-9E28-B851A661FF92}"/>
                </a:ext>
              </a:extLst>
            </p:cNvPr>
            <p:cNvGrpSpPr/>
            <p:nvPr/>
          </p:nvGrpSpPr>
          <p:grpSpPr>
            <a:xfrm>
              <a:off x="4487552" y="2108271"/>
              <a:ext cx="2806352" cy="1085850"/>
              <a:chOff x="4487084" y="3657735"/>
              <a:chExt cx="2806352" cy="1085850"/>
            </a:xfrm>
          </p:grpSpPr>
          <p:sp>
            <p:nvSpPr>
              <p:cNvPr id="28" name="任意多边形: 形状 27">
                <a:extLst>
                  <a:ext uri="{FF2B5EF4-FFF2-40B4-BE49-F238E27FC236}">
                    <a16:creationId xmlns:a16="http://schemas.microsoft.com/office/drawing/2014/main" id="{28D20D02-1827-4D32-B904-E15287785085}"/>
                  </a:ext>
                </a:extLst>
              </p:cNvPr>
              <p:cNvSpPr/>
              <p:nvPr/>
            </p:nvSpPr>
            <p:spPr>
              <a:xfrm flipH="1">
                <a:off x="4487084" y="3657735"/>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Helvetica" pitchFamily="2" charset="0"/>
                  <a:cs typeface="+mn-ea"/>
                  <a:sym typeface="+mn-lt"/>
                </a:endParaRPr>
              </a:p>
            </p:txBody>
          </p:sp>
          <p:sp>
            <p:nvSpPr>
              <p:cNvPr id="29" name="left-indent_114297">
                <a:extLst>
                  <a:ext uri="{FF2B5EF4-FFF2-40B4-BE49-F238E27FC236}">
                    <a16:creationId xmlns:a16="http://schemas.microsoft.com/office/drawing/2014/main" id="{0EB5E354-8AAA-45E7-B18A-3A9A734B9861}"/>
                  </a:ext>
                </a:extLst>
              </p:cNvPr>
              <p:cNvSpPr>
                <a:spLocks noChangeAspect="1"/>
              </p:cNvSpPr>
              <p:nvPr/>
            </p:nvSpPr>
            <p:spPr bwMode="auto">
              <a:xfrm>
                <a:off x="5248291" y="4002660"/>
                <a:ext cx="394792" cy="396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latin typeface="Helvetica" pitchFamily="2" charset="0"/>
                  <a:cs typeface="+mn-ea"/>
                  <a:sym typeface="+mn-lt"/>
                </a:endParaRPr>
              </a:p>
            </p:txBody>
          </p:sp>
        </p:grpSp>
      </p:grpSp>
      <p:sp>
        <p:nvSpPr>
          <p:cNvPr id="16" name="íś1ïḍé">
            <a:extLst>
              <a:ext uri="{FF2B5EF4-FFF2-40B4-BE49-F238E27FC236}">
                <a16:creationId xmlns:a16="http://schemas.microsoft.com/office/drawing/2014/main" id="{49CA5E93-C2EB-4DD1-B138-D7CD77D206BA}"/>
              </a:ext>
            </a:extLst>
          </p:cNvPr>
          <p:cNvSpPr txBox="1"/>
          <p:nvPr/>
        </p:nvSpPr>
        <p:spPr bwMode="auto">
          <a:xfrm>
            <a:off x="1205013" y="1439867"/>
            <a:ext cx="2861852"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en-US" altLang="zh-CN" sz="2800" b="1" i="0" u="none" strike="noStrike" kern="1200" cap="none" spc="0" normalizeH="0" baseline="0" noProof="0" dirty="0">
                <a:ln>
                  <a:noFill/>
                </a:ln>
                <a:solidFill>
                  <a:schemeClr val="accent1"/>
                </a:solidFill>
                <a:effectLst/>
                <a:uLnTx/>
                <a:uFillTx/>
                <a:latin typeface="Helvetica" pitchFamily="2" charset="0"/>
                <a:cs typeface="+mn-ea"/>
                <a:sym typeface="+mn-lt"/>
              </a:rPr>
              <a:t>Advantages</a:t>
            </a:r>
          </a:p>
        </p:txBody>
      </p:sp>
      <p:sp>
        <p:nvSpPr>
          <p:cNvPr id="24" name="矩形: 圆角 23">
            <a:extLst>
              <a:ext uri="{FF2B5EF4-FFF2-40B4-BE49-F238E27FC236}">
                <a16:creationId xmlns:a16="http://schemas.microsoft.com/office/drawing/2014/main" id="{522C18F0-1132-416E-B323-E4D6A1EBAD39}"/>
              </a:ext>
            </a:extLst>
          </p:cNvPr>
          <p:cNvSpPr/>
          <p:nvPr/>
        </p:nvSpPr>
        <p:spPr>
          <a:xfrm>
            <a:off x="7874813"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cs typeface="+mn-ea"/>
              <a:sym typeface="+mn-lt"/>
            </a:endParaRPr>
          </a:p>
        </p:txBody>
      </p:sp>
      <p:sp>
        <p:nvSpPr>
          <p:cNvPr id="19" name="íś1ïḍé">
            <a:extLst>
              <a:ext uri="{FF2B5EF4-FFF2-40B4-BE49-F238E27FC236}">
                <a16:creationId xmlns:a16="http://schemas.microsoft.com/office/drawing/2014/main" id="{E9DFE068-2DDC-4CC0-9D70-D120CB1A3A12}"/>
              </a:ext>
            </a:extLst>
          </p:cNvPr>
          <p:cNvSpPr txBox="1"/>
          <p:nvPr/>
        </p:nvSpPr>
        <p:spPr bwMode="auto">
          <a:xfrm>
            <a:off x="8168966" y="1439867"/>
            <a:ext cx="2776444"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en-US" altLang="zh-CN" sz="2800" b="1" i="0" u="none" strike="noStrike" kern="1200" cap="none" spc="0" normalizeH="0" baseline="0" noProof="0" dirty="0">
                <a:ln>
                  <a:noFill/>
                </a:ln>
                <a:solidFill>
                  <a:srgbClr val="EAB905"/>
                </a:solidFill>
                <a:effectLst/>
                <a:uLnTx/>
                <a:uFillTx/>
                <a:latin typeface="Helvetica" pitchFamily="2" charset="0"/>
                <a:cs typeface="+mn-ea"/>
                <a:sym typeface="+mn-lt"/>
              </a:rPr>
              <a:t>Disadvantages</a:t>
            </a:r>
          </a:p>
        </p:txBody>
      </p:sp>
    </p:spTree>
    <p:extLst>
      <p:ext uri="{BB962C8B-B14F-4D97-AF65-F5344CB8AC3E}">
        <p14:creationId xmlns:p14="http://schemas.microsoft.com/office/powerpoint/2010/main" val="23398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7</a:t>
            </a:fld>
            <a:endParaRPr lang="zh-CN" altLang="en-US" dirty="0"/>
          </a:p>
        </p:txBody>
      </p:sp>
      <p:sp>
        <p:nvSpPr>
          <p:cNvPr id="7" name="文本框 6">
            <a:extLst>
              <a:ext uri="{FF2B5EF4-FFF2-40B4-BE49-F238E27FC236}">
                <a16:creationId xmlns:a16="http://schemas.microsoft.com/office/drawing/2014/main" id="{1929D7DF-6D51-50BB-A4CC-23B7B579897F}"/>
              </a:ext>
            </a:extLst>
          </p:cNvPr>
          <p:cNvSpPr txBox="1"/>
          <p:nvPr/>
        </p:nvSpPr>
        <p:spPr>
          <a:xfrm>
            <a:off x="1531882" y="5120925"/>
            <a:ext cx="9128234" cy="523220"/>
          </a:xfrm>
          <a:prstGeom prst="rect">
            <a:avLst/>
          </a:prstGeom>
          <a:noFill/>
        </p:spPr>
        <p:txBody>
          <a:bodyPr wrap="square" rtlCol="0">
            <a:spAutoFit/>
          </a:bodyPr>
          <a:lstStyle/>
          <a:p>
            <a:pPr algn="ctr"/>
            <a:r>
              <a:rPr kumimoji="1" lang="en" altLang="zh-CN" sz="2800" dirty="0"/>
              <a:t>It</a:t>
            </a:r>
            <a:r>
              <a:rPr kumimoji="1" lang="zh-CN" altLang="en-US" sz="2800" dirty="0"/>
              <a:t> </a:t>
            </a:r>
            <a:r>
              <a:rPr kumimoji="1" lang="en" altLang="zh-CN" sz="2800" dirty="0"/>
              <a:t>is too</a:t>
            </a:r>
            <a:r>
              <a:rPr kumimoji="1" lang="zh-CN" altLang="en-US" sz="2800" dirty="0"/>
              <a:t> </a:t>
            </a:r>
            <a:r>
              <a:rPr kumimoji="1" lang="en" altLang="zh-CN" sz="2800" dirty="0"/>
              <a:t>memory intensive for NAV.</a:t>
            </a:r>
            <a:endParaRPr kumimoji="1" lang="zh-CN" altLang="en-US" sz="2800" dirty="0"/>
          </a:p>
        </p:txBody>
      </p:sp>
      <p:sp>
        <p:nvSpPr>
          <p:cNvPr id="8" name="文本框 7">
            <a:extLst>
              <a:ext uri="{FF2B5EF4-FFF2-40B4-BE49-F238E27FC236}">
                <a16:creationId xmlns:a16="http://schemas.microsoft.com/office/drawing/2014/main" id="{0B13F794-481A-FF98-A086-364F3700783D}"/>
              </a:ext>
            </a:extLst>
          </p:cNvPr>
          <p:cNvSpPr txBox="1"/>
          <p:nvPr/>
        </p:nvSpPr>
        <p:spPr>
          <a:xfrm>
            <a:off x="387619" y="1213855"/>
            <a:ext cx="9591953" cy="523220"/>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1</a:t>
            </a:r>
            <a:r>
              <a:rPr kumimoji="1" lang="zh-CN" altLang="en-US" sz="2800" dirty="0"/>
              <a:t> </a:t>
            </a:r>
            <a:r>
              <a:rPr kumimoji="1" lang="en-US" altLang="zh-CN" sz="2800" dirty="0"/>
              <a:t>:</a:t>
            </a:r>
            <a:r>
              <a:rPr kumimoji="1" lang="zh-CN" altLang="en-US" sz="2800" dirty="0"/>
              <a:t> </a:t>
            </a:r>
            <a:r>
              <a:rPr kumimoji="1" lang="en-US" altLang="zh-CN" sz="2800" dirty="0"/>
              <a:t>Lack of appropriate map model</a:t>
            </a:r>
            <a:endParaRPr kumimoji="1" lang="zh-CN" altLang="en-US" sz="2800" dirty="0"/>
          </a:p>
        </p:txBody>
      </p:sp>
      <p:pic>
        <p:nvPicPr>
          <p:cNvPr id="9" name="图片 8">
            <a:extLst>
              <a:ext uri="{FF2B5EF4-FFF2-40B4-BE49-F238E27FC236}">
                <a16:creationId xmlns:a16="http://schemas.microsoft.com/office/drawing/2014/main" id="{0238537C-4C6E-D56A-14B9-F4647CFC8D93}"/>
              </a:ext>
            </a:extLst>
          </p:cNvPr>
          <p:cNvPicPr>
            <a:picLocks noChangeAspect="1"/>
          </p:cNvPicPr>
          <p:nvPr/>
        </p:nvPicPr>
        <p:blipFill rotWithShape="1">
          <a:blip r:embed="rId3"/>
          <a:srcRect t="49245"/>
          <a:stretch/>
        </p:blipFill>
        <p:spPr>
          <a:xfrm>
            <a:off x="2813823" y="2222907"/>
            <a:ext cx="6564353" cy="2730308"/>
          </a:xfrm>
          <a:prstGeom prst="rect">
            <a:avLst/>
          </a:prstGeom>
        </p:spPr>
      </p:pic>
    </p:spTree>
    <p:extLst>
      <p:ext uri="{BB962C8B-B14F-4D97-AF65-F5344CB8AC3E}">
        <p14:creationId xmlns:p14="http://schemas.microsoft.com/office/powerpoint/2010/main" val="398499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8</a:t>
            </a:fld>
            <a:endParaRPr lang="zh-CN" altLang="en-US" dirty="0"/>
          </a:p>
        </p:txBody>
      </p:sp>
      <p:sp>
        <p:nvSpPr>
          <p:cNvPr id="5" name="文本框 4">
            <a:extLst>
              <a:ext uri="{FF2B5EF4-FFF2-40B4-BE49-F238E27FC236}">
                <a16:creationId xmlns:a16="http://schemas.microsoft.com/office/drawing/2014/main" id="{96A6963D-EBE2-EE8D-AB75-7C916AE9BB82}"/>
              </a:ext>
            </a:extLst>
          </p:cNvPr>
          <p:cNvSpPr txBox="1"/>
          <p:nvPr/>
        </p:nvSpPr>
        <p:spPr>
          <a:xfrm>
            <a:off x="571820" y="1350720"/>
            <a:ext cx="9575480" cy="523220"/>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2</a:t>
            </a:r>
            <a:r>
              <a:rPr kumimoji="1" lang="zh-CN" altLang="en-US" sz="2800" dirty="0"/>
              <a:t> </a:t>
            </a:r>
            <a:r>
              <a:rPr kumimoji="1" lang="en-US" altLang="zh-CN" sz="2800" dirty="0"/>
              <a:t>:</a:t>
            </a:r>
            <a:r>
              <a:rPr kumimoji="1" lang="zh-CN" altLang="en-US" sz="2800" dirty="0"/>
              <a:t> </a:t>
            </a:r>
            <a:r>
              <a:rPr kumimoji="1" lang="en-US" altLang="zh-CN" sz="2800" dirty="0"/>
              <a:t>Lack of suitable navigation strategies</a:t>
            </a:r>
            <a:endParaRPr kumimoji="1" lang="zh-CN" altLang="en-US" sz="2800" dirty="0"/>
          </a:p>
        </p:txBody>
      </p:sp>
      <p:graphicFrame>
        <p:nvGraphicFramePr>
          <p:cNvPr id="4" name="表格 7">
            <a:extLst>
              <a:ext uri="{FF2B5EF4-FFF2-40B4-BE49-F238E27FC236}">
                <a16:creationId xmlns:a16="http://schemas.microsoft.com/office/drawing/2014/main" id="{7A0957F5-37A8-D23F-E551-B91036DBB726}"/>
              </a:ext>
            </a:extLst>
          </p:cNvPr>
          <p:cNvGraphicFramePr>
            <a:graphicFrameLocks noGrp="1"/>
          </p:cNvGraphicFramePr>
          <p:nvPr>
            <p:extLst>
              <p:ext uri="{D42A27DB-BD31-4B8C-83A1-F6EECF244321}">
                <p14:modId xmlns:p14="http://schemas.microsoft.com/office/powerpoint/2010/main" val="2109571160"/>
              </p:ext>
            </p:extLst>
          </p:nvPr>
        </p:nvGraphicFramePr>
        <p:xfrm>
          <a:off x="3698016" y="2297269"/>
          <a:ext cx="3711778" cy="2496499"/>
        </p:xfrm>
        <a:graphic>
          <a:graphicData uri="http://schemas.openxmlformats.org/drawingml/2006/table">
            <a:tbl>
              <a:tblPr firstRow="1" bandRow="1">
                <a:tableStyleId>{5C22544A-7EE6-4342-B048-85BDC9FD1C3A}</a:tableStyleId>
              </a:tblPr>
              <a:tblGrid>
                <a:gridCol w="3711778">
                  <a:extLst>
                    <a:ext uri="{9D8B030D-6E8A-4147-A177-3AD203B41FA5}">
                      <a16:colId xmlns:a16="http://schemas.microsoft.com/office/drawing/2014/main" val="1767481675"/>
                    </a:ext>
                  </a:extLst>
                </a:gridCol>
              </a:tblGrid>
              <a:tr h="529219">
                <a:tc>
                  <a:txBody>
                    <a:bodyPr/>
                    <a:lstStyle/>
                    <a:p>
                      <a:pPr algn="ctr"/>
                      <a:r>
                        <a:rPr lang="en" altLang="zh-CN" sz="2000" dirty="0"/>
                        <a:t>Current Strategic Concerns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257531226"/>
                  </a:ext>
                </a:extLst>
              </a:tr>
              <a:tr h="1967280">
                <a:tc>
                  <a:txBody>
                    <a:bodyPr/>
                    <a:lstStyle/>
                    <a:p>
                      <a:r>
                        <a:rPr lang="en-US" altLang="zh-CN" sz="2000" dirty="0"/>
                        <a:t>1</a:t>
                      </a:r>
                      <a:r>
                        <a:rPr lang="zh-CN" altLang="en-US" sz="2000" dirty="0"/>
                        <a:t>、</a:t>
                      </a:r>
                      <a:r>
                        <a:rPr lang="en-US" altLang="zh-CN" sz="2000" dirty="0"/>
                        <a:t>Information</a:t>
                      </a:r>
                      <a:r>
                        <a:rPr lang="zh-CN" altLang="en-US" sz="2000" dirty="0"/>
                        <a:t> </a:t>
                      </a:r>
                      <a:r>
                        <a:rPr lang="en-US" altLang="zh-CN" sz="2000" dirty="0"/>
                        <a:t>Profit</a:t>
                      </a:r>
                    </a:p>
                    <a:p>
                      <a:r>
                        <a:rPr lang="en-US" altLang="zh-CN" sz="2000" dirty="0"/>
                        <a:t>2</a:t>
                      </a:r>
                      <a:r>
                        <a:rPr lang="zh-CN" altLang="en-US" sz="2000" dirty="0"/>
                        <a:t>、</a:t>
                      </a:r>
                      <a:r>
                        <a:rPr lang="en-US" altLang="zh-CN" sz="2000" dirty="0"/>
                        <a:t>Exploration  Efficiency</a:t>
                      </a:r>
                    </a:p>
                    <a:p>
                      <a:r>
                        <a:rPr lang="en-US" altLang="zh-CN" sz="2000" dirty="0"/>
                        <a:t>3</a:t>
                      </a:r>
                      <a:r>
                        <a:rPr lang="zh-CN" altLang="en-US" sz="2000" dirty="0"/>
                        <a:t>、</a:t>
                      </a:r>
                      <a:r>
                        <a:rPr lang="en-US" altLang="zh-CN" sz="2000" dirty="0"/>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2611144"/>
                  </a:ext>
                </a:extLst>
              </a:tr>
            </a:tbl>
          </a:graphicData>
        </a:graphic>
      </p:graphicFrame>
      <p:sp>
        <p:nvSpPr>
          <p:cNvPr id="9" name="文本框 8">
            <a:extLst>
              <a:ext uri="{FF2B5EF4-FFF2-40B4-BE49-F238E27FC236}">
                <a16:creationId xmlns:a16="http://schemas.microsoft.com/office/drawing/2014/main" id="{EDB77AF9-DC84-6FAD-8A2E-796F2424F62C}"/>
              </a:ext>
            </a:extLst>
          </p:cNvPr>
          <p:cNvSpPr txBox="1"/>
          <p:nvPr/>
        </p:nvSpPr>
        <p:spPr>
          <a:xfrm>
            <a:off x="1533697" y="5086634"/>
            <a:ext cx="8493705" cy="707886"/>
          </a:xfrm>
          <a:prstGeom prst="rect">
            <a:avLst/>
          </a:prstGeom>
          <a:noFill/>
        </p:spPr>
        <p:txBody>
          <a:bodyPr wrap="square" rtlCol="0">
            <a:spAutoFit/>
          </a:bodyPr>
          <a:lstStyle/>
          <a:p>
            <a:r>
              <a:rPr kumimoji="1" lang="en" altLang="zh-CN" sz="2000" dirty="0"/>
              <a:t>Doesn‘t take into account </a:t>
            </a:r>
            <a:r>
              <a:rPr kumimoji="1" lang="en" altLang="zh-CN" sz="2000" b="1" dirty="0">
                <a:solidFill>
                  <a:schemeClr val="accent4"/>
                </a:solidFill>
              </a:rPr>
              <a:t>memory pressure</a:t>
            </a:r>
            <a:r>
              <a:rPr kumimoji="1" lang="en-US" altLang="zh-CN" sz="2000" dirty="0">
                <a:solidFill>
                  <a:schemeClr val="accent4"/>
                </a:solidFill>
              </a:rPr>
              <a:t> </a:t>
            </a:r>
            <a:r>
              <a:rPr kumimoji="1" lang="en-US" altLang="zh-CN" sz="2000" dirty="0"/>
              <a:t>and </a:t>
            </a:r>
            <a:r>
              <a:rPr kumimoji="1" lang="en-US" altLang="zh-CN" sz="2000" b="1" dirty="0">
                <a:solidFill>
                  <a:schemeClr val="accent4"/>
                </a:solidFill>
              </a:rPr>
              <a:t>map model features</a:t>
            </a:r>
            <a:r>
              <a:rPr kumimoji="1" lang="en-US" altLang="zh-CN" sz="2000" dirty="0"/>
              <a:t> such as octree pruning operations.</a:t>
            </a:r>
          </a:p>
        </p:txBody>
      </p:sp>
    </p:spTree>
    <p:extLst>
      <p:ext uri="{BB962C8B-B14F-4D97-AF65-F5344CB8AC3E}">
        <p14:creationId xmlns:p14="http://schemas.microsoft.com/office/powerpoint/2010/main" val="284699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7969-BCFB-4F27-B844-16DFAF30E5C0}"/>
              </a:ext>
            </a:extLst>
          </p:cNvPr>
          <p:cNvSpPr>
            <a:spLocks noGrp="1"/>
          </p:cNvSpPr>
          <p:nvPr>
            <p:ph type="title"/>
          </p:nvPr>
        </p:nvSpPr>
        <p:spPr>
          <a:xfrm>
            <a:off x="1091255" y="136526"/>
            <a:ext cx="8168208" cy="790865"/>
          </a:xfrm>
        </p:spPr>
        <p:txBody>
          <a:bodyPr>
            <a:normAutofit/>
          </a:bodyPr>
          <a:lstStyle/>
          <a:p>
            <a:r>
              <a:rPr kumimoji="1" lang="en-US" altLang="zh-CN" sz="3200" dirty="0"/>
              <a:t>Challenge of mapping for NAV</a:t>
            </a:r>
            <a:endParaRPr kumimoji="1" lang="zh-CN" altLang="en-US" sz="3200" dirty="0"/>
          </a:p>
        </p:txBody>
      </p:sp>
      <p:sp>
        <p:nvSpPr>
          <p:cNvPr id="3" name="灯片编号占位符 2">
            <a:extLst>
              <a:ext uri="{FF2B5EF4-FFF2-40B4-BE49-F238E27FC236}">
                <a16:creationId xmlns:a16="http://schemas.microsoft.com/office/drawing/2014/main" id="{CF2DAE31-025E-95B3-DFC7-2E6EBBE7DE20}"/>
              </a:ext>
            </a:extLst>
          </p:cNvPr>
          <p:cNvSpPr>
            <a:spLocks noGrp="1"/>
          </p:cNvSpPr>
          <p:nvPr>
            <p:ph type="sldNum" sz="quarter" idx="12"/>
          </p:nvPr>
        </p:nvSpPr>
        <p:spPr/>
        <p:txBody>
          <a:bodyPr/>
          <a:lstStyle/>
          <a:p>
            <a:fld id="{2515AB8F-1C56-49E9-90C8-78D22B0C1B97}" type="slidenum">
              <a:rPr lang="zh-CN" altLang="en-US" smtClean="0"/>
              <a:pPr/>
              <a:t>9</a:t>
            </a:fld>
            <a:endParaRPr lang="zh-CN" altLang="en-US" dirty="0"/>
          </a:p>
        </p:txBody>
      </p:sp>
      <p:sp>
        <p:nvSpPr>
          <p:cNvPr id="5" name="文本框 4">
            <a:extLst>
              <a:ext uri="{FF2B5EF4-FFF2-40B4-BE49-F238E27FC236}">
                <a16:creationId xmlns:a16="http://schemas.microsoft.com/office/drawing/2014/main" id="{96A6963D-EBE2-EE8D-AB75-7C916AE9BB82}"/>
              </a:ext>
            </a:extLst>
          </p:cNvPr>
          <p:cNvSpPr txBox="1"/>
          <p:nvPr/>
        </p:nvSpPr>
        <p:spPr>
          <a:xfrm>
            <a:off x="571820" y="1350720"/>
            <a:ext cx="10605932" cy="954107"/>
          </a:xfrm>
          <a:prstGeom prst="rect">
            <a:avLst/>
          </a:prstGeom>
          <a:noFill/>
        </p:spPr>
        <p:txBody>
          <a:bodyPr wrap="square" rtlCol="0">
            <a:spAutoFit/>
          </a:bodyPr>
          <a:lstStyle/>
          <a:p>
            <a:r>
              <a:rPr kumimoji="1" lang="en-US" altLang="zh-CN" sz="2800" dirty="0"/>
              <a:t>Challenge</a:t>
            </a:r>
            <a:r>
              <a:rPr kumimoji="1" lang="zh-CN" altLang="en-US" sz="2800" dirty="0"/>
              <a:t> </a:t>
            </a:r>
            <a:r>
              <a:rPr kumimoji="1" lang="en-US" altLang="zh-CN" sz="2800" dirty="0"/>
              <a:t>3</a:t>
            </a:r>
            <a:r>
              <a:rPr kumimoji="1" lang="zh-CN" altLang="en-US" sz="2800" dirty="0"/>
              <a:t> </a:t>
            </a:r>
            <a:r>
              <a:rPr kumimoji="1" lang="en-US" altLang="zh-CN" sz="2800" dirty="0"/>
              <a:t>:</a:t>
            </a:r>
            <a:r>
              <a:rPr kumimoji="1" lang="zh-CN" altLang="en-US" sz="2800" dirty="0"/>
              <a:t> </a:t>
            </a:r>
            <a:r>
              <a:rPr kumimoji="1" lang="en-US" altLang="zh-CN" sz="2800" dirty="0"/>
              <a:t>Lack of a cooperative framework for heterogeneous NAVs</a:t>
            </a:r>
            <a:endParaRPr kumimoji="1" lang="zh-CN" altLang="en-US" sz="2800" dirty="0"/>
          </a:p>
        </p:txBody>
      </p:sp>
      <p:pic>
        <p:nvPicPr>
          <p:cNvPr id="1026" name="Picture 2">
            <a:extLst>
              <a:ext uri="{FF2B5EF4-FFF2-40B4-BE49-F238E27FC236}">
                <a16:creationId xmlns:a16="http://schemas.microsoft.com/office/drawing/2014/main" id="{CF43ED1F-4960-A8D7-D804-F89271AC9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164" y="2304827"/>
            <a:ext cx="6557671" cy="33980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0B5C256-C4D0-3768-F78B-13FB219A376B}"/>
              </a:ext>
            </a:extLst>
          </p:cNvPr>
          <p:cNvSpPr txBox="1"/>
          <p:nvPr/>
        </p:nvSpPr>
        <p:spPr>
          <a:xfrm>
            <a:off x="4553113" y="5702893"/>
            <a:ext cx="3085772" cy="369332"/>
          </a:xfrm>
          <a:prstGeom prst="rect">
            <a:avLst/>
          </a:prstGeom>
          <a:noFill/>
        </p:spPr>
        <p:txBody>
          <a:bodyPr wrap="square" rtlCol="0">
            <a:spAutoFit/>
          </a:bodyPr>
          <a:lstStyle/>
          <a:p>
            <a:pPr algn="ctr"/>
            <a:r>
              <a:rPr kumimoji="1" lang="en" altLang="zh-CN" dirty="0"/>
              <a:t>Multi-NAVs collaboration</a:t>
            </a:r>
            <a:endParaRPr kumimoji="1" lang="zh-CN" altLang="en-US" dirty="0"/>
          </a:p>
        </p:txBody>
      </p:sp>
    </p:spTree>
    <p:extLst>
      <p:ext uri="{BB962C8B-B14F-4D97-AF65-F5344CB8AC3E}">
        <p14:creationId xmlns:p14="http://schemas.microsoft.com/office/powerpoint/2010/main" val="260964327"/>
      </p:ext>
    </p:extLst>
  </p:cSld>
  <p:clrMapOvr>
    <a:masterClrMapping/>
  </p:clrMapOvr>
</p:sld>
</file>

<file path=ppt/theme/theme1.xml><?xml version="1.0" encoding="utf-8"?>
<a:theme xmlns:a="http://schemas.openxmlformats.org/drawingml/2006/main" name="1_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{FC424318-96E7-194B-BE40-AB2A0CA54B79}tf10001062</Template>
  <TotalTime>17183</TotalTime>
  <Words>2464</Words>
  <Application>Microsoft Macintosh PowerPoint</Application>
  <PresentationFormat>宽屏</PresentationFormat>
  <Paragraphs>316</Paragraphs>
  <Slides>33</Slides>
  <Notes>32</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33</vt:i4>
      </vt:variant>
    </vt:vector>
  </HeadingPairs>
  <TitlesOfParts>
    <vt:vector size="50" baseType="lpstr">
      <vt:lpstr>-webkit-standard</vt:lpstr>
      <vt:lpstr>DengXian</vt:lpstr>
      <vt:lpstr>DengXian</vt:lpstr>
      <vt:lpstr>宋体</vt:lpstr>
      <vt:lpstr>微软雅黑</vt:lpstr>
      <vt:lpstr>Gilroy</vt:lpstr>
      <vt:lpstr>NimbusRomNo9L</vt:lpstr>
      <vt:lpstr>Arial</vt:lpstr>
      <vt:lpstr>Cambria Math</vt:lpstr>
      <vt:lpstr>Georgia</vt:lpstr>
      <vt:lpstr>Helvetica</vt:lpstr>
      <vt:lpstr>Helvetica Regular</vt:lpstr>
      <vt:lpstr>Roboto Condensed</vt:lpstr>
      <vt:lpstr>Rockwell</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Advantages and Disadvantages of NAV</vt:lpstr>
      <vt:lpstr>Challenge of mapping for NAV</vt:lpstr>
      <vt:lpstr>Challenge of mapping for NAV</vt:lpstr>
      <vt:lpstr>Challenge of mapping for NAV</vt:lpstr>
      <vt:lpstr>PowerPoint 演示文稿</vt:lpstr>
      <vt:lpstr>TinyOctoMap</vt:lpstr>
      <vt:lpstr>PowerPoint 演示文稿</vt:lpstr>
      <vt:lpstr>Design of Active Exploration</vt:lpstr>
      <vt:lpstr>Design of Active Exploration</vt:lpstr>
      <vt:lpstr>PowerPoint 演示文稿</vt:lpstr>
      <vt:lpstr>SYSTEM OVERVIEW</vt:lpstr>
      <vt:lpstr>SYSTEM OPTIMIZATION</vt:lpstr>
      <vt:lpstr>PowerPoint 演示文稿</vt:lpstr>
      <vt:lpstr>Parameters of NAV</vt:lpstr>
      <vt:lpstr>Experimental Deck</vt:lpstr>
      <vt:lpstr>Communication Link</vt:lpstr>
      <vt:lpstr>Experimental map</vt:lpstr>
      <vt:lpstr>Singal-NAV Simulation Result(4cm accuracy)</vt:lpstr>
      <vt:lpstr>Comparison of different exploration strategies(2cm accuracy)</vt:lpstr>
      <vt:lpstr>Single-NAV Real Result(4cm accuracy)</vt:lpstr>
      <vt:lpstr>PowerPoint 演示文稿</vt:lpstr>
      <vt:lpstr>Triple-NAVs Simulation Result(4cm accuracy)</vt:lpstr>
      <vt:lpstr>Comparison of Single-NAV and Triple-NAVs(4cm accuracy)</vt:lpstr>
      <vt:lpstr>Triple-NAVs Real Result</vt:lpstr>
      <vt:lpstr>Three-NAVs Real Result</vt:lpstr>
      <vt:lpstr>PowerPoint 演示文稿</vt:lpstr>
      <vt:lpstr>Conclusion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Ou Yongtao</dc:creator>
  <cp:lastModifiedBy>Ou Yongtao</cp:lastModifiedBy>
  <cp:revision>24</cp:revision>
  <dcterms:created xsi:type="dcterms:W3CDTF">2023-07-10T06:36:10Z</dcterms:created>
  <dcterms:modified xsi:type="dcterms:W3CDTF">2023-09-30T09:36:15Z</dcterms:modified>
</cp:coreProperties>
</file>